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73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5" r:id="rId14"/>
    <p:sldId id="280" r:id="rId15"/>
    <p:sldId id="281" r:id="rId16"/>
    <p:sldId id="260" r:id="rId17"/>
    <p:sldId id="282" r:id="rId18"/>
    <p:sldId id="261" r:id="rId19"/>
    <p:sldId id="278" r:id="rId20"/>
    <p:sldId id="262" r:id="rId21"/>
    <p:sldId id="277" r:id="rId22"/>
    <p:sldId id="263" r:id="rId23"/>
  </p:sldIdLst>
  <p:sldSz cx="9144000" cy="5143500" type="screen16x9"/>
  <p:notesSz cx="6934200" cy="9220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4">
          <p15:clr>
            <a:srgbClr val="A4A3A4"/>
          </p15:clr>
        </p15:guide>
        <p15:guide id="2" pos="11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110">
          <p15:clr>
            <a:srgbClr val="A4A3A4"/>
          </p15:clr>
        </p15:guide>
        <p15:guide id="2" pos="4180">
          <p15:clr>
            <a:srgbClr val="A4A3A4"/>
          </p15:clr>
        </p15:guide>
        <p15:guide id="3" pos="18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clrMru>
    <a:srgbClr val="008881"/>
    <a:srgbClr val="33928A"/>
    <a:srgbClr val="00786E"/>
    <a:srgbClr val="7F6BE8"/>
    <a:srgbClr val="3C8904"/>
    <a:srgbClr val="860049"/>
    <a:srgbClr val="31FFFE"/>
    <a:srgbClr val="C38912"/>
    <a:srgbClr val="1C7B70"/>
    <a:srgbClr val="89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96" autoAdjust="0"/>
    <p:restoredTop sz="79203" autoAdjust="0"/>
  </p:normalViewPr>
  <p:slideViewPr>
    <p:cSldViewPr snapToGrid="0" showGuides="1">
      <p:cViewPr varScale="1">
        <p:scale>
          <a:sx n="175" d="100"/>
          <a:sy n="175" d="100"/>
        </p:scale>
        <p:origin x="176" y="424"/>
      </p:cViewPr>
      <p:guideLst>
        <p:guide orient="horz" pos="1044"/>
        <p:guide pos="11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08" d="100"/>
          <a:sy n="108" d="100"/>
        </p:scale>
        <p:origin x="-4192" y="-112"/>
      </p:cViewPr>
      <p:guideLst>
        <p:guide orient="horz" pos="110"/>
        <p:guide pos="4180"/>
        <p:guide pos="18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13853" y="895350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4F65B6-1DED-4BB3-85B7-01A8FEA87DE0}" type="slidenum">
              <a:rPr lang="en-US" sz="800" smtClean="0">
                <a:latin typeface="Verdana" pitchFamily="34" charset="0"/>
                <a:cs typeface="Arial" pitchFamily="34" charset="0"/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latin typeface="Verdana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8450" y="174625"/>
            <a:ext cx="6337300" cy="369332"/>
          </a:xfrm>
          <a:prstGeom prst="rect">
            <a:avLst/>
          </a:prstGeom>
          <a:noFill/>
        </p:spPr>
        <p:txBody>
          <a:bodyPr wrap="square" lIns="0" tIns="0" rIns="182880" bIns="0" rtlCol="0">
            <a:spAutoFit/>
          </a:bodyPr>
          <a:lstStyle/>
          <a:p>
            <a:pPr algn="ctr"/>
            <a:r>
              <a:rPr lang="en-US" sz="1400" b="0" dirty="0">
                <a:latin typeface="Verdana" pitchFamily="34" charset="0"/>
                <a:cs typeface="Arial" pitchFamily="34" charset="0"/>
              </a:rPr>
              <a:t>TITLE</a:t>
            </a:r>
          </a:p>
          <a:p>
            <a:pPr algn="ctr"/>
            <a:r>
              <a:rPr lang="en-US" sz="1000" i="0" dirty="0">
                <a:latin typeface="Verdana" pitchFamily="34" charset="0"/>
                <a:cs typeface="Arial" pitchFamily="34" charset="0"/>
              </a:rPr>
              <a:t>Month Year</a:t>
            </a:r>
          </a:p>
        </p:txBody>
      </p:sp>
    </p:spTree>
    <p:extLst>
      <p:ext uri="{BB962C8B-B14F-4D97-AF65-F5344CB8AC3E}">
        <p14:creationId xmlns:p14="http://schemas.microsoft.com/office/powerpoint/2010/main" val="30646210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692150"/>
            <a:ext cx="3733800" cy="21002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98450" y="2997200"/>
            <a:ext cx="6337300" cy="584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13853" y="895350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4F65B6-1DED-4BB3-85B7-01A8FEA87DE0}" type="slidenum">
              <a:rPr lang="en-US" sz="800" smtClean="0">
                <a:latin typeface="Verdana" pitchFamily="34" charset="0"/>
                <a:cs typeface="Arial" pitchFamily="34" charset="0"/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latin typeface="Verdana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8450" y="174625"/>
            <a:ext cx="63373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0" dirty="0">
                <a:latin typeface="Verdana" pitchFamily="34" charset="0"/>
                <a:cs typeface="Arial" pitchFamily="34" charset="0"/>
              </a:rPr>
              <a:t>TITLE</a:t>
            </a:r>
          </a:p>
          <a:p>
            <a:pPr algn="ctr"/>
            <a:r>
              <a:rPr lang="en-US" sz="1000" i="0" dirty="0">
                <a:latin typeface="Verdana" pitchFamily="34" charset="0"/>
                <a:cs typeface="Arial" pitchFamily="34" charset="0"/>
              </a:rPr>
              <a:t>Month Year</a:t>
            </a:r>
          </a:p>
        </p:txBody>
      </p:sp>
    </p:spTree>
    <p:extLst>
      <p:ext uri="{BB962C8B-B14F-4D97-AF65-F5344CB8AC3E}">
        <p14:creationId xmlns:p14="http://schemas.microsoft.com/office/powerpoint/2010/main" val="495027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200"/>
      </a:spcBef>
      <a:buFont typeface="Arial" pitchFamily="34" charset="0"/>
      <a:buNone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1pPr>
    <a:lvl2pPr marL="400050" indent="-174625" algn="l" defTabSz="914400" rtl="0" eaLnBrk="1" latinLnBrk="0" hangingPunct="1">
      <a:spcBef>
        <a:spcPts val="600"/>
      </a:spcBef>
      <a:buFont typeface="Wingdings" pitchFamily="2" charset="2"/>
      <a:buChar char=""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2pPr>
    <a:lvl3pPr marL="576263" indent="-176213" algn="l" defTabSz="914400" rtl="0" eaLnBrk="1" latinLnBrk="0" hangingPunct="1">
      <a:spcBef>
        <a:spcPts val="600"/>
      </a:spcBef>
      <a:buFont typeface="Verdana" pitchFamily="34" charset="0"/>
      <a:buChar char="–"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3pPr>
    <a:lvl4pPr marL="801688" indent="-174625" algn="l" defTabSz="914400" rtl="0" eaLnBrk="1" latinLnBrk="0" hangingPunct="1">
      <a:spcBef>
        <a:spcPts val="600"/>
      </a:spcBef>
      <a:buFont typeface="Verdana" pitchFamily="34" charset="0"/>
      <a:buChar char="▪"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4pPr>
    <a:lvl5pPr marL="1027113" indent="-225425" algn="l" defTabSz="914400" rtl="0" eaLnBrk="1" latinLnBrk="0" hangingPunct="1">
      <a:spcBef>
        <a:spcPts val="600"/>
      </a:spcBef>
      <a:buFont typeface="Verdana" pitchFamily="34" charset="0"/>
      <a:buChar char="—"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oudfoundry.org/foundation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Tx/>
              <a:buFontTx/>
              <a:buNone/>
            </a:pPr>
            <a:endParaRPr lang="en-US" altLang="zh-Hans" b="1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endParaRPr lang="en-US" altLang="zh-CN" b="1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r>
              <a:rPr lang="zh-CN" altLang="en-US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开发者构建容器</a:t>
            </a:r>
            <a:r>
              <a:rPr lang="zh-CN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开发者负责打包构建容器，并且以容器为交付物，</a:t>
            </a:r>
            <a:r>
              <a:rPr lang="zh-Hans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在标准化交付物的同时，给予了开发团队极高的灵活性</a:t>
            </a:r>
            <a:endParaRPr lang="zh-CN" altLang="en-US" b="1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r>
              <a:rPr lang="zh-CN" altLang="en-US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更高的灵活性</a:t>
            </a:r>
            <a:r>
              <a:rPr lang="zh-CN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对于预先打包好的基于镜像的任务更易于部署</a:t>
            </a:r>
          </a:p>
          <a:p>
            <a:pPr>
              <a:buClrTx/>
              <a:buFontTx/>
              <a:buNone/>
            </a:pPr>
            <a:r>
              <a:rPr lang="zh-CN" altLang="en-US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更多的定制性  </a:t>
            </a:r>
            <a:r>
              <a:rPr 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K8s</a:t>
            </a:r>
            <a:r>
              <a:rPr lang="zh-CN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提供了更多的扩展点，用于各种定制的可能</a:t>
            </a:r>
            <a:r>
              <a:rPr lang="zh-Hans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，通过扩展</a:t>
            </a:r>
            <a:r>
              <a:rPr lang="en-US" altLang="zh-Han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API</a:t>
            </a:r>
            <a:r>
              <a:rPr lang="zh-Hans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来增加集群的功能</a:t>
            </a:r>
            <a:endParaRPr lang="zh-CN" altLang="en-US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r>
              <a:rPr lang="zh-CN" altLang="en-US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更多的控制</a:t>
            </a:r>
            <a:r>
              <a:rPr 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K8s</a:t>
            </a:r>
            <a:r>
              <a:rPr lang="zh-CN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提供了显式的端口绑定和容器共置</a:t>
            </a:r>
            <a:r>
              <a:rPr lang="en-US" altLang="zh-CN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(Pods)</a:t>
            </a:r>
            <a:r>
              <a:rPr lang="zh-Hans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等部署上的控制权</a:t>
            </a:r>
            <a:endParaRPr lang="en-US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br>
              <a:rPr lang="en-US" b="1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lang="en-US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121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K8S as a service</a:t>
            </a:r>
          </a:p>
        </p:txBody>
      </p:sp>
    </p:spTree>
    <p:extLst>
      <p:ext uri="{BB962C8B-B14F-4D97-AF65-F5344CB8AC3E}">
        <p14:creationId xmlns:p14="http://schemas.microsoft.com/office/powerpoint/2010/main" val="3142300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514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/>
            <a:r>
              <a:rPr lang="en-US" sz="1100" dirty="0"/>
              <a:t>唯一有Google合作和支持的商业软件，Google唯一支持的商业版K8s</a:t>
            </a:r>
          </a:p>
          <a:p>
            <a:pPr marL="171450" indent="-171450"/>
            <a:r>
              <a:rPr lang="en-US" sz="1100" dirty="0"/>
              <a:t>纯开源K8s，对K8s没有任何定制和分支扩展，随时升级最新K8s</a:t>
            </a:r>
          </a:p>
          <a:p>
            <a:pPr marL="171450" indent="-171450"/>
            <a:r>
              <a:rPr lang="en-US" sz="1100" dirty="0" err="1"/>
              <a:t>和Google公有云的工作负荷可以流动，也是Google支持PKS的原因</a:t>
            </a:r>
            <a:endParaRPr lang="en-US" sz="1100" dirty="0"/>
          </a:p>
          <a:p>
            <a:pPr marL="171450" indent="-171450"/>
            <a:r>
              <a:rPr lang="en-US" sz="1100" dirty="0" err="1"/>
              <a:t>针对企业级商用环境下VMWare</a:t>
            </a:r>
            <a:r>
              <a:rPr lang="en-US" sz="1100" dirty="0"/>
              <a:t> </a:t>
            </a:r>
            <a:r>
              <a:rPr lang="en-US" sz="1100" dirty="0" err="1"/>
              <a:t>成为主流，集成VMWare成熟的IaaS技术，包括VSAN和NSX</a:t>
            </a:r>
            <a:endParaRPr lang="en-US" sz="1100" dirty="0"/>
          </a:p>
          <a:p>
            <a:pPr marL="171450" indent="-171450"/>
            <a:r>
              <a:rPr lang="en-US" sz="1100" dirty="0" err="1"/>
              <a:t>PKS提供了简单的自动化安装部署运维工具，而且对不同的云是一致的</a:t>
            </a:r>
            <a:endParaRPr lang="en-US" sz="1100" dirty="0"/>
          </a:p>
          <a:p>
            <a:pPr marL="171450" indent="-171450"/>
            <a:r>
              <a:rPr lang="en-US" altLang="zh-Hans" sz="1100" dirty="0"/>
              <a:t>K8S</a:t>
            </a:r>
            <a:r>
              <a:rPr lang="zh-Hans" altLang="en-US" sz="1100" dirty="0"/>
              <a:t> </a:t>
            </a:r>
            <a:r>
              <a:rPr lang="en-US" altLang="zh-Hans" sz="1100" dirty="0"/>
              <a:t>as a service</a:t>
            </a:r>
          </a:p>
          <a:p>
            <a:pPr marL="171450" indent="-171450"/>
            <a:r>
              <a:rPr lang="en-US" sz="1100" dirty="0" err="1"/>
              <a:t>沙箱环境</a:t>
            </a:r>
            <a:r>
              <a:rPr lang="zh-Hans" altLang="en-US" sz="1100" dirty="0"/>
              <a:t>且</a:t>
            </a:r>
            <a:r>
              <a:rPr lang="en-US" sz="1100" dirty="0" err="1"/>
              <a:t>无需运维人员参与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423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1100" b="1" dirty="0">
                <a:solidFill>
                  <a:schemeClr val="lt2"/>
                </a:solidFill>
              </a:rPr>
              <a:t>PKS</a:t>
            </a:r>
            <a:endParaRPr lang="en" sz="1100" b="1" dirty="0">
              <a:solidFill>
                <a:schemeClr val="lt2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Hans" altLang="en-US" sz="1100" dirty="0"/>
              <a:t>整合</a:t>
            </a:r>
            <a:r>
              <a:rPr lang="en-US" sz="1100" dirty="0"/>
              <a:t>纯开源K8s，对K8s没有任何定制和分支扩展，随时</a:t>
            </a:r>
            <a:r>
              <a:rPr lang="zh-Hans" altLang="en-US" sz="1100" dirty="0"/>
              <a:t>可以通过</a:t>
            </a:r>
            <a:r>
              <a:rPr lang="en-US" sz="1100" dirty="0"/>
              <a:t>PKS升级K8s</a:t>
            </a:r>
            <a:r>
              <a:rPr lang="zh-Hans" altLang="en-US" sz="1100" dirty="0"/>
              <a:t>，</a:t>
            </a:r>
            <a:r>
              <a:rPr lang="zh-Hans" altLang="en-US" dirty="0"/>
              <a:t>目前是</a:t>
            </a:r>
            <a:r>
              <a:rPr lang="en-US" altLang="zh-Hans" dirty="0"/>
              <a:t>1.10</a:t>
            </a:r>
            <a:r>
              <a:rPr lang="zh-Hans" altLang="en-US" dirty="0"/>
              <a:t>版本，随时升级</a:t>
            </a:r>
            <a:endParaRPr lang="en-US" sz="1100" dirty="0"/>
          </a:p>
          <a:p>
            <a:pPr marL="171450" indent="-171450"/>
            <a:r>
              <a:rPr lang="en-US" sz="1100" dirty="0"/>
              <a:t>K8s有强大的社区和生态</a:t>
            </a:r>
          </a:p>
          <a:p>
            <a:pPr marL="171450" indent="-171450"/>
            <a:r>
              <a:rPr lang="en-US" sz="1100" dirty="0"/>
              <a:t>K8s的功能越来越完善，而且有强大的生态</a:t>
            </a:r>
          </a:p>
          <a:p>
            <a:pPr marL="171450" indent="-171450"/>
            <a:r>
              <a:rPr lang="en-US" sz="1100" dirty="0"/>
              <a:t>PKS和K8s是松耦合，所以可以充分利用K8s的生态和各种插件</a:t>
            </a:r>
          </a:p>
          <a:p>
            <a:pPr marL="171450" indent="-171450"/>
            <a:r>
              <a:rPr lang="en-US" sz="1100" dirty="0"/>
              <a:t>PKS是全松耦合架构，和K8s、和VMWare的产品和Pivotal的产品都是松耦合，易于</a:t>
            </a:r>
            <a:r>
              <a:rPr lang="zh-Hans" altLang="en-US" sz="1100" dirty="0"/>
              <a:t>第三方</a:t>
            </a:r>
            <a:r>
              <a:rPr lang="en-US" sz="1100" dirty="0" err="1"/>
              <a:t>生态</a:t>
            </a:r>
            <a:r>
              <a:rPr lang="zh-Hans" altLang="en-US" sz="1100" dirty="0"/>
              <a:t>集成</a:t>
            </a:r>
            <a:r>
              <a:rPr lang="en-US" sz="1100" dirty="0"/>
              <a:t>。</a:t>
            </a:r>
          </a:p>
          <a:p>
            <a:pPr>
              <a:buFont typeface="Arial" pitchFamily="34" charset="0"/>
              <a:buNone/>
            </a:pPr>
            <a:endParaRPr lang="en-US" sz="1000" dirty="0"/>
          </a:p>
          <a:p>
            <a:r>
              <a:rPr lang="en-US" altLang="zh-Hans" b="1" dirty="0" err="1"/>
              <a:t>OpenShift</a:t>
            </a:r>
            <a:endParaRPr lang="en-US" altLang="zh-Hans" b="1" dirty="0"/>
          </a:p>
          <a:p>
            <a:r>
              <a:rPr lang="zh-Hans" altLang="en-US" dirty="0"/>
              <a:t>不是亲生的，支持少</a:t>
            </a:r>
            <a:endParaRPr lang="en-US" altLang="zh-Hans" dirty="0"/>
          </a:p>
          <a:p>
            <a:r>
              <a:rPr lang="zh-Hans" altLang="en-US" dirty="0"/>
              <a:t>在新版本的</a:t>
            </a:r>
            <a:r>
              <a:rPr lang="en-US" altLang="zh-Hans" dirty="0"/>
              <a:t>k</a:t>
            </a:r>
            <a:r>
              <a:rPr lang="zh-Hans" altLang="en-US" dirty="0"/>
              <a:t>发布到新版本的</a:t>
            </a:r>
            <a:r>
              <a:rPr lang="en-US" altLang="zh-Hans" dirty="0" err="1"/>
              <a:t>os</a:t>
            </a:r>
            <a:r>
              <a:rPr lang="zh-Hans" altLang="en-US" dirty="0"/>
              <a:t>发布期间，用户无法享受新版本的好处</a:t>
            </a:r>
            <a:endParaRPr lang="en-US" altLang="zh-Hans" dirty="0"/>
          </a:p>
          <a:p>
            <a:r>
              <a:rPr lang="zh-Hans" altLang="en-US" dirty="0"/>
              <a:t>生态圈比较封闭，小，质量和数量</a:t>
            </a:r>
            <a:endParaRPr lang="en-US" altLang="zh-Hans" dirty="0"/>
          </a:p>
          <a:p>
            <a:r>
              <a:rPr lang="zh-Hans" altLang="en-US" dirty="0"/>
              <a:t>功能定制经常无效，比如监控</a:t>
            </a:r>
            <a:endParaRPr lang="en-US" altLang="zh-Hans" dirty="0"/>
          </a:p>
          <a:p>
            <a:r>
              <a:rPr lang="zh-Hans" altLang="en-US" dirty="0"/>
              <a:t>深度耦合导致原生的</a:t>
            </a:r>
            <a:r>
              <a:rPr lang="en-US" altLang="zh-Hans" dirty="0"/>
              <a:t>k</a:t>
            </a:r>
            <a:r>
              <a:rPr lang="zh-Hans" altLang="en-US" dirty="0"/>
              <a:t>的扩展无法应用在</a:t>
            </a:r>
            <a:r>
              <a:rPr lang="en-US" altLang="zh-Hans" dirty="0" err="1"/>
              <a:t>os</a:t>
            </a:r>
            <a:r>
              <a:rPr lang="zh-Hans" altLang="en-US" dirty="0"/>
              <a:t>上</a:t>
            </a:r>
            <a:endParaRPr lang="en-US" altLang="zh-Hans" dirty="0"/>
          </a:p>
          <a:p>
            <a:r>
              <a:rPr lang="zh-Hans" altLang="en-US" dirty="0"/>
              <a:t>拖着这一车的扩展，很难跟上原生社区的发展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552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5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558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Hans" altLang="en-US" dirty="0"/>
              <a:t>如何将</a:t>
            </a:r>
            <a:r>
              <a:rPr lang="en-US" altLang="zh-Hans" dirty="0"/>
              <a:t>k</a:t>
            </a:r>
            <a:r>
              <a:rPr lang="zh-Hans" altLang="en-US" dirty="0"/>
              <a:t>集群内的服务提供给集群外部甚至</a:t>
            </a:r>
            <a:r>
              <a:rPr lang="en-US" altLang="zh-Hans" dirty="0"/>
              <a:t>Internet</a:t>
            </a:r>
            <a:r>
              <a:rPr lang="zh-Hans" altLang="en-US" dirty="0"/>
              <a:t>的应用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56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Hans" altLang="en-US" dirty="0"/>
              <a:t>总结一下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666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Diane Greene /</a:t>
            </a:r>
            <a:r>
              <a:rPr lang="en-US" sz="1100" b="0" i="0" kern="1200" dirty="0" err="1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dain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, green/ Google board of directors member, and was a founder and the CEO of VMware from 1998 until 2008. She is currently the CEO for Google's cloud businesses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800" kern="1200" dirty="0">
                <a:solidFill>
                  <a:schemeClr val="tx1"/>
                </a:solidFill>
                <a:latin typeface="Verdana" pitchFamily="34" charset="0"/>
                <a:ea typeface="+mn-ea"/>
                <a:cs typeface="+mn-ea"/>
                <a:sym typeface="+mn-lt"/>
              </a:rPr>
              <a:t>Sam Ramji</a:t>
            </a:r>
            <a:r>
              <a:rPr lang="en-US" altLang="zh-CN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  <a:sym typeface="+mn-lt"/>
              </a:rPr>
              <a:t>, 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the founding CEO of the open-source platform as a service </a:t>
            </a:r>
            <a:r>
              <a:rPr lang="en-US" sz="1100" b="0" i="0" u="none" strike="noStrike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  <a:hlinkClick r:id="rId3"/>
              </a:rPr>
              <a:t>Cloud Foundry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 Foundation, Google Cloud VP</a:t>
            </a:r>
          </a:p>
        </p:txBody>
      </p:sp>
    </p:spTree>
    <p:extLst>
      <p:ext uri="{BB962C8B-B14F-4D97-AF65-F5344CB8AC3E}">
        <p14:creationId xmlns:p14="http://schemas.microsoft.com/office/powerpoint/2010/main" val="3893470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b="0" i="0" kern="1200" dirty="0">
              <a:solidFill>
                <a:schemeClr val="tx1"/>
              </a:solidFill>
              <a:effectLst/>
              <a:latin typeface="Verdana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566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ans" dirty="0"/>
              <a:t>K8S</a:t>
            </a:r>
            <a:r>
              <a:rPr lang="zh-Hans" altLang="en-US" dirty="0"/>
              <a:t>本身的健康管理，系统监控，日志管理，</a:t>
            </a:r>
            <a:r>
              <a:rPr lang="en-US" altLang="zh-Hans" dirty="0"/>
              <a:t>POD</a:t>
            </a:r>
            <a:r>
              <a:rPr lang="zh-Hans" altLang="en-US" dirty="0"/>
              <a:t>的管理，持久化，服务调用等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208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ans" dirty="0"/>
              <a:t>K8S</a:t>
            </a:r>
            <a:r>
              <a:rPr lang="zh-Hans" altLang="en-US" dirty="0"/>
              <a:t>本身的健康管理，系统监控，日志管理，</a:t>
            </a:r>
            <a:r>
              <a:rPr lang="en-US" altLang="zh-Hans" dirty="0"/>
              <a:t>POD</a:t>
            </a:r>
            <a:r>
              <a:rPr lang="zh-Hans" altLang="en-US" dirty="0"/>
              <a:t>的管理，持久化，服务调用等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51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90587" y="1312907"/>
            <a:ext cx="4384145" cy="1006429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lnSpc>
                <a:spcPct val="90000"/>
              </a:lnSpc>
              <a:defRPr sz="3600" b="1" cap="none">
                <a:solidFill>
                  <a:srgbClr val="F16F3B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Title in Upper &amp; LC Bold Type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0588" y="2633384"/>
            <a:ext cx="6048375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 24 Point Arial Title Case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 bwMode="gray">
          <a:xfrm>
            <a:off x="908582" y="3710101"/>
            <a:ext cx="5026550" cy="27699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>
              <a:spcBef>
                <a:spcPts val="0"/>
              </a:spcBef>
              <a:buNone/>
              <a:def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Additional Line 18 Point Arial</a:t>
            </a:r>
          </a:p>
        </p:txBody>
      </p:sp>
      <p:sp>
        <p:nvSpPr>
          <p:cNvPr id="9" name="TextBox 8"/>
          <p:cNvSpPr txBox="1"/>
          <p:nvPr userDrawn="1"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 userDrawn="1"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graphic area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366714" y="1074738"/>
            <a:ext cx="2073275" cy="3382962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 sz="1600">
                <a:latin typeface="Verdana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2728913" y="1074738"/>
            <a:ext cx="6048376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+mn-lt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+mn-lt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+mn-lt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 with graphic area a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366714" y="1419225"/>
            <a:ext cx="2073275" cy="3038475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 sz="16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66713" y="785813"/>
            <a:ext cx="8410575" cy="346219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 marL="0" indent="0">
              <a:spcBef>
                <a:spcPts val="0"/>
              </a:spcBef>
              <a:buNone/>
              <a:tabLst/>
              <a:defRPr sz="20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quarter" idx="11"/>
          </p:nvPr>
        </p:nvSpPr>
        <p:spPr bwMode="gray">
          <a:xfrm>
            <a:off x="2728913" y="1419224"/>
            <a:ext cx="6048376" cy="3038475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366714" y="1074738"/>
            <a:ext cx="4032465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/>
          </p:nvPr>
        </p:nvSpPr>
        <p:spPr bwMode="gray">
          <a:xfrm>
            <a:off x="4744823" y="1074738"/>
            <a:ext cx="4032465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oter bar only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 userDrawn="1"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votal Title Slid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votal_Tea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944" t="26334" r="18640" b="28089"/>
          <a:stretch/>
        </p:blipFill>
        <p:spPr>
          <a:xfrm>
            <a:off x="1760955" y="1630937"/>
            <a:ext cx="5803900" cy="171450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 userDrawn="1"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1017588" y="1739930"/>
            <a:ext cx="6048376" cy="620683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accent3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quarter" idx="10" hasCustomPrompt="1"/>
          </p:nvPr>
        </p:nvSpPr>
        <p:spPr bwMode="gray">
          <a:xfrm>
            <a:off x="1026053" y="2447128"/>
            <a:ext cx="6048375" cy="562768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rgbClr val="1C7B70"/>
              </a:buClr>
              <a:buFontTx/>
              <a:buNone/>
              <a:defRPr sz="2800" baseline="0">
                <a:solidFill>
                  <a:schemeClr val="accent2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rgbClr val="1C7B70"/>
              </a:buClr>
              <a:buFontTx/>
              <a:buNone/>
              <a:defRPr sz="2000">
                <a:solidFill>
                  <a:schemeClr val="bg2"/>
                </a:solidFill>
                <a:latin typeface="Arial"/>
                <a:cs typeface="Arial"/>
              </a:defRPr>
            </a:lvl2pPr>
          </a:lstStyle>
          <a:p>
            <a:pPr lvl="0"/>
            <a:r>
              <a:rPr lang="en-US" dirty="0"/>
              <a:t>Divider 2 has black background</a:t>
            </a:r>
          </a:p>
        </p:txBody>
      </p:sp>
      <p:sp>
        <p:nvSpPr>
          <p:cNvPr id="10" name="TextBox 9"/>
          <p:cNvSpPr txBox="1"/>
          <p:nvPr userDrawn="1"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2728912" y="1006880"/>
            <a:ext cx="6048376" cy="1218795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lnSpc>
                <a:spcPct val="90000"/>
              </a:lnSpc>
              <a:defRPr sz="4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2728913" y="2455863"/>
            <a:ext cx="6048375" cy="1901704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  <p:transition>
    <p:fade/>
  </p:transition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 userDrawn="1"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670455" y="1674284"/>
            <a:ext cx="6048376" cy="1354217"/>
          </a:xfrm>
          <a:prstGeom prst="rect">
            <a:avLst/>
          </a:prstGeom>
          <a:noFill/>
          <a:effectLst>
            <a:reflection stA="50000" endPos="75000" dist="12700" dir="5400000" sy="-100000" algn="bl" rotWithShape="0"/>
          </a:effectLst>
        </p:spPr>
        <p:txBody>
          <a:bodyPr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9600" kern="1200" dirty="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Divider3</a:t>
            </a:r>
          </a:p>
        </p:txBody>
      </p:sp>
      <p:sp>
        <p:nvSpPr>
          <p:cNvPr id="9" name="TextBox 8"/>
          <p:cNvSpPr txBox="1"/>
          <p:nvPr userDrawn="1"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66714" y="1074738"/>
            <a:ext cx="8410575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, no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66714" y="1074738"/>
            <a:ext cx="8410575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66713" y="785813"/>
            <a:ext cx="8410575" cy="346219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 marL="0" indent="0">
              <a:spcBef>
                <a:spcPts val="0"/>
              </a:spcBef>
              <a:buNone/>
              <a:tabLst/>
              <a:defRPr sz="20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66713" y="785813"/>
            <a:ext cx="8410575" cy="346219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 marL="0" indent="0">
              <a:spcBef>
                <a:spcPts val="0"/>
              </a:spcBef>
              <a:buNone/>
              <a:tabLst/>
              <a:defRPr sz="20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66715" y="1419224"/>
            <a:ext cx="8410574" cy="3038475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9" name="Rectangle 8"/>
          <p:cNvSpPr/>
          <p:nvPr/>
        </p:nvSpPr>
        <p:spPr bwMode="gray">
          <a:xfrm>
            <a:off x="0" y="4629150"/>
            <a:ext cx="9144000" cy="385763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latin typeface="+mn-lt"/>
            </a:endParaRPr>
          </a:p>
        </p:txBody>
      </p:sp>
      <p:pic>
        <p:nvPicPr>
          <p:cNvPr id="10" name="Picture 9" descr="Pivotal_White.png"/>
          <p:cNvPicPr>
            <a:picLocks noChangeAspect="1"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67219" y="4682227"/>
            <a:ext cx="1051022" cy="2837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94" r:id="rId3"/>
    <p:sldLayoutId id="2147483696" r:id="rId4"/>
    <p:sldLayoutId id="2147483675" r:id="rId5"/>
    <p:sldLayoutId id="2147483697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6" r:id="rId13"/>
    <p:sldLayoutId id="2147483698" r:id="rId14"/>
    <p:sldLayoutId id="2147483691" r:id="rId15"/>
  </p:sldLayoutIdLst>
  <p:transition>
    <p:fade/>
  </p:transition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rgbClr val="2C95DD"/>
          </a:solidFill>
          <a:latin typeface="MetaNormalLF-Roman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•"/>
        <a:defRPr sz="28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–"/>
        <a:defRPr sz="24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•"/>
        <a:defRPr sz="20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–"/>
        <a:defRPr sz="18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»"/>
        <a:defRPr sz="18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tiff"/><Relationship Id="rId3" Type="http://schemas.openxmlformats.org/officeDocument/2006/relationships/image" Target="../media/image18.tiff"/><Relationship Id="rId7" Type="http://schemas.openxmlformats.org/officeDocument/2006/relationships/image" Target="../media/image22.tiff"/><Relationship Id="rId12" Type="http://schemas.openxmlformats.org/officeDocument/2006/relationships/image" Target="../media/image2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tiff"/><Relationship Id="rId11" Type="http://schemas.openxmlformats.org/officeDocument/2006/relationships/image" Target="../media/image26.tiff"/><Relationship Id="rId5" Type="http://schemas.openxmlformats.org/officeDocument/2006/relationships/image" Target="../media/image20.tiff"/><Relationship Id="rId10" Type="http://schemas.openxmlformats.org/officeDocument/2006/relationships/image" Target="../media/image25.tiff"/><Relationship Id="rId4" Type="http://schemas.openxmlformats.org/officeDocument/2006/relationships/image" Target="../media/image19.tiff"/><Relationship Id="rId9" Type="http://schemas.openxmlformats.org/officeDocument/2006/relationships/image" Target="../media/image24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tiff"/><Relationship Id="rId3" Type="http://schemas.openxmlformats.org/officeDocument/2006/relationships/image" Target="../media/image25.tiff"/><Relationship Id="rId7" Type="http://schemas.openxmlformats.org/officeDocument/2006/relationships/image" Target="../media/image3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tiff"/><Relationship Id="rId5" Type="http://schemas.openxmlformats.org/officeDocument/2006/relationships/image" Target="../media/image29.tiff"/><Relationship Id="rId4" Type="http://schemas.openxmlformats.org/officeDocument/2006/relationships/image" Target="../media/image28.tiff"/><Relationship Id="rId9" Type="http://schemas.openxmlformats.org/officeDocument/2006/relationships/image" Target="../media/image33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CA72E-84F7-4843-8DD1-6D80B66E2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258" y="534785"/>
            <a:ext cx="8508733" cy="1495794"/>
          </a:xfrm>
        </p:spPr>
        <p:txBody>
          <a:bodyPr/>
          <a:lstStyle/>
          <a:p>
            <a:pPr algn="ctr"/>
            <a:r>
              <a:rPr lang="en-US" sz="5400" dirty="0"/>
              <a:t>Pivotal Container 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4DB17-BB78-854B-9EC4-9E78ECA2E9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2954" y="2501008"/>
            <a:ext cx="6048375" cy="369332"/>
          </a:xfrm>
        </p:spPr>
        <p:txBody>
          <a:bodyPr/>
          <a:lstStyle/>
          <a:p>
            <a:r>
              <a:rPr lang="en-US" altLang="zh-Hans" dirty="0"/>
              <a:t>Kubernetes</a:t>
            </a:r>
            <a:r>
              <a:rPr lang="zh-Hans" altLang="en-US" dirty="0"/>
              <a:t>的运维之觞与</a:t>
            </a:r>
            <a:r>
              <a:rPr lang="en-US" altLang="zh-Hans" dirty="0"/>
              <a:t>PKS</a:t>
            </a:r>
            <a:r>
              <a:rPr lang="zh-Hans" altLang="en-US" dirty="0"/>
              <a:t>的解决之道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683B76-B384-F148-A280-FEEFE73D77A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72954" y="3450218"/>
            <a:ext cx="5026550" cy="830997"/>
          </a:xfrm>
        </p:spPr>
        <p:txBody>
          <a:bodyPr/>
          <a:lstStyle/>
          <a:p>
            <a:r>
              <a:rPr lang="en-US" dirty="0" err="1"/>
              <a:t>Pivotalk</a:t>
            </a:r>
            <a:r>
              <a:rPr lang="zh-Hans" altLang="en-US" dirty="0"/>
              <a:t>技术公开课之十 </a:t>
            </a:r>
            <a:endParaRPr lang="en-US" altLang="zh-Hans" dirty="0"/>
          </a:p>
          <a:p>
            <a:endParaRPr lang="en-US" altLang="zh-Hans" dirty="0"/>
          </a:p>
          <a:p>
            <a:r>
              <a:rPr lang="en-US" altLang="zh-Hans" dirty="0"/>
              <a:t>Steven</a:t>
            </a:r>
            <a:r>
              <a:rPr lang="zh-Hans" altLang="en-US" dirty="0"/>
              <a:t> </a:t>
            </a:r>
            <a:r>
              <a:rPr lang="en-US" altLang="zh-Hans" dirty="0"/>
              <a:t>Ge, Solutions Architect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54478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F77ACC-AA3C-2E4E-81FF-4BCEDA618DF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1750028" y="1061155"/>
            <a:ext cx="5476272" cy="308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573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487687-B521-494B-BD55-6FD8B5B942E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75561" y="1078090"/>
            <a:ext cx="6056762" cy="301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0259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32" name="Shape 5196" descr="pasted-image.tiff">
            <a:extLst>
              <a:ext uri="{FF2B5EF4-FFF2-40B4-BE49-F238E27FC236}">
                <a16:creationId xmlns:a16="http://schemas.microsoft.com/office/drawing/2014/main" id="{7DF51D28-3676-A747-8B87-A45796322BE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3467" y="1562602"/>
            <a:ext cx="650100" cy="6305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" name="Shape 5197">
            <a:extLst>
              <a:ext uri="{FF2B5EF4-FFF2-40B4-BE49-F238E27FC236}">
                <a16:creationId xmlns:a16="http://schemas.microsoft.com/office/drawing/2014/main" id="{D0F748D8-4941-2E45-A53D-1E8D7EB01FB4}"/>
              </a:ext>
            </a:extLst>
          </p:cNvPr>
          <p:cNvCxnSpPr/>
          <p:nvPr/>
        </p:nvCxnSpPr>
        <p:spPr>
          <a:xfrm rot="10800000">
            <a:off x="824957" y="3598396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34" name="Shape 5198">
            <a:extLst>
              <a:ext uri="{FF2B5EF4-FFF2-40B4-BE49-F238E27FC236}">
                <a16:creationId xmlns:a16="http://schemas.microsoft.com/office/drawing/2014/main" id="{92954DD4-D8EA-2445-91D8-9E5B11F18A18}"/>
              </a:ext>
            </a:extLst>
          </p:cNvPr>
          <p:cNvSpPr/>
          <p:nvPr/>
        </p:nvSpPr>
        <p:spPr>
          <a:xfrm>
            <a:off x="747120" y="3203636"/>
            <a:ext cx="3125399" cy="371400"/>
          </a:xfrm>
          <a:prstGeom prst="rect">
            <a:avLst/>
          </a:prstGeom>
          <a:solidFill>
            <a:srgbClr val="DFEAE9"/>
          </a:solidFill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45700" tIns="45700" rIns="45700" bIns="45700" anchor="ctr" anchorCtr="0">
            <a:noAutofit/>
          </a:bodyPr>
          <a:lstStyle/>
          <a:p>
            <a:pPr>
              <a:buClr>
                <a:srgbClr val="356AE6"/>
              </a:buClr>
            </a:pPr>
            <a:endParaRPr>
              <a:solidFill>
                <a:srgbClr val="356AE6"/>
              </a:solidFill>
            </a:endParaRPr>
          </a:p>
        </p:txBody>
      </p:sp>
      <p:pic>
        <p:nvPicPr>
          <p:cNvPr id="35" name="Shape 5199" descr="pasted-image.png">
            <a:extLst>
              <a:ext uri="{FF2B5EF4-FFF2-40B4-BE49-F238E27FC236}">
                <a16:creationId xmlns:a16="http://schemas.microsoft.com/office/drawing/2014/main" id="{4FB9A829-DD09-3E4B-BA7C-041C50AAE53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07048" y="3601576"/>
            <a:ext cx="1004100" cy="100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Shape 5200" descr="pasted-image.png">
            <a:extLst>
              <a:ext uri="{FF2B5EF4-FFF2-40B4-BE49-F238E27FC236}">
                <a16:creationId xmlns:a16="http://schemas.microsoft.com/office/drawing/2014/main" id="{0FBEE46A-6498-4F4D-8180-64E751A56D8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84863" y="3917910"/>
            <a:ext cx="650100" cy="37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Shape 5201" descr="pasted-image.png">
            <a:extLst>
              <a:ext uri="{FF2B5EF4-FFF2-40B4-BE49-F238E27FC236}">
                <a16:creationId xmlns:a16="http://schemas.microsoft.com/office/drawing/2014/main" id="{B0A52383-DC6A-4C47-A4F8-2217A8BEE26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751400" y="3866885"/>
            <a:ext cx="557700" cy="55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Shape 5202" descr="pasted-image.png">
            <a:extLst>
              <a:ext uri="{FF2B5EF4-FFF2-40B4-BE49-F238E27FC236}">
                <a16:creationId xmlns:a16="http://schemas.microsoft.com/office/drawing/2014/main" id="{855EA01B-0BD4-3640-A61A-34F18AD4AB82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91666" y="3904794"/>
            <a:ext cx="666600" cy="48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" name="Shape 5203">
            <a:extLst>
              <a:ext uri="{FF2B5EF4-FFF2-40B4-BE49-F238E27FC236}">
                <a16:creationId xmlns:a16="http://schemas.microsoft.com/office/drawing/2014/main" id="{A5E173C0-300C-4C43-AC7B-777F576FC655}"/>
              </a:ext>
            </a:extLst>
          </p:cNvPr>
          <p:cNvCxnSpPr/>
          <p:nvPr/>
        </p:nvCxnSpPr>
        <p:spPr>
          <a:xfrm rot="10800000">
            <a:off x="1611166" y="3598396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0" name="Shape 5204">
            <a:extLst>
              <a:ext uri="{FF2B5EF4-FFF2-40B4-BE49-F238E27FC236}">
                <a16:creationId xmlns:a16="http://schemas.microsoft.com/office/drawing/2014/main" id="{099F9DD1-99F1-3649-91D0-2753518C6A60}"/>
              </a:ext>
            </a:extLst>
          </p:cNvPr>
          <p:cNvCxnSpPr/>
          <p:nvPr/>
        </p:nvCxnSpPr>
        <p:spPr>
          <a:xfrm rot="10800000">
            <a:off x="2322538" y="3602498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1" name="Shape 5205">
            <a:extLst>
              <a:ext uri="{FF2B5EF4-FFF2-40B4-BE49-F238E27FC236}">
                <a16:creationId xmlns:a16="http://schemas.microsoft.com/office/drawing/2014/main" id="{E5845684-C860-F84C-853B-0BB218B890CE}"/>
              </a:ext>
            </a:extLst>
          </p:cNvPr>
          <p:cNvCxnSpPr/>
          <p:nvPr/>
        </p:nvCxnSpPr>
        <p:spPr>
          <a:xfrm rot="10800000">
            <a:off x="3030250" y="3587578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2" name="Shape 5206">
            <a:extLst>
              <a:ext uri="{FF2B5EF4-FFF2-40B4-BE49-F238E27FC236}">
                <a16:creationId xmlns:a16="http://schemas.microsoft.com/office/drawing/2014/main" id="{FFB8F4C1-258A-3B4D-B03B-37F02126B848}"/>
              </a:ext>
            </a:extLst>
          </p:cNvPr>
          <p:cNvCxnSpPr/>
          <p:nvPr/>
        </p:nvCxnSpPr>
        <p:spPr>
          <a:xfrm rot="10800000">
            <a:off x="3673028" y="3598396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pic>
        <p:nvPicPr>
          <p:cNvPr id="43" name="Shape 5207" descr="pasted-image.tiff">
            <a:extLst>
              <a:ext uri="{FF2B5EF4-FFF2-40B4-BE49-F238E27FC236}">
                <a16:creationId xmlns:a16="http://schemas.microsoft.com/office/drawing/2014/main" id="{18416128-ACE5-CB40-B15F-62B76B9FA16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8400" y="1562602"/>
            <a:ext cx="650100" cy="63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Shape 5208" descr="pasted-image.tiff">
            <a:extLst>
              <a:ext uri="{FF2B5EF4-FFF2-40B4-BE49-F238E27FC236}">
                <a16:creationId xmlns:a16="http://schemas.microsoft.com/office/drawing/2014/main" id="{38B38E20-E14B-3C4E-A114-BDC92A7FEB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4716" y="2342515"/>
            <a:ext cx="650100" cy="63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Shape 5209" descr="pasted-image.tiff">
            <a:extLst>
              <a:ext uri="{FF2B5EF4-FFF2-40B4-BE49-F238E27FC236}">
                <a16:creationId xmlns:a16="http://schemas.microsoft.com/office/drawing/2014/main" id="{C8028398-9568-854F-A5DA-D2CB2921067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50523" y="2342515"/>
            <a:ext cx="650100" cy="63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Shape 5210" descr="pasted-image.tiff">
            <a:extLst>
              <a:ext uri="{FF2B5EF4-FFF2-40B4-BE49-F238E27FC236}">
                <a16:creationId xmlns:a16="http://schemas.microsoft.com/office/drawing/2014/main" id="{F314CE8E-164C-4F48-B4C7-DC2C3994386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76328" y="2342515"/>
            <a:ext cx="650100" cy="63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" name="Shape 5211">
            <a:extLst>
              <a:ext uri="{FF2B5EF4-FFF2-40B4-BE49-F238E27FC236}">
                <a16:creationId xmlns:a16="http://schemas.microsoft.com/office/drawing/2014/main" id="{62164F88-EF47-7647-8CAB-F3D6754C7EAD}"/>
              </a:ext>
            </a:extLst>
          </p:cNvPr>
          <p:cNvCxnSpPr/>
          <p:nvPr/>
        </p:nvCxnSpPr>
        <p:spPr>
          <a:xfrm rot="10800000">
            <a:off x="2077797" y="1915716"/>
            <a:ext cx="369900" cy="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8" name="Shape 5212">
            <a:extLst>
              <a:ext uri="{FF2B5EF4-FFF2-40B4-BE49-F238E27FC236}">
                <a16:creationId xmlns:a16="http://schemas.microsoft.com/office/drawing/2014/main" id="{DDA7ABD1-8F4C-EC4F-A21C-11EF7956BF47}"/>
              </a:ext>
            </a:extLst>
          </p:cNvPr>
          <p:cNvCxnSpPr/>
          <p:nvPr/>
        </p:nvCxnSpPr>
        <p:spPr>
          <a:xfrm flipH="1">
            <a:off x="1451691" y="2146361"/>
            <a:ext cx="264300" cy="26430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9" name="Shape 5213">
            <a:extLst>
              <a:ext uri="{FF2B5EF4-FFF2-40B4-BE49-F238E27FC236}">
                <a16:creationId xmlns:a16="http://schemas.microsoft.com/office/drawing/2014/main" id="{BF18A4E5-8CD0-EB47-B57E-117AEF31826D}"/>
              </a:ext>
            </a:extLst>
          </p:cNvPr>
          <p:cNvCxnSpPr/>
          <p:nvPr/>
        </p:nvCxnSpPr>
        <p:spPr>
          <a:xfrm rot="10800000">
            <a:off x="1555281" y="2716609"/>
            <a:ext cx="451800" cy="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50" name="Shape 5214">
            <a:extLst>
              <a:ext uri="{FF2B5EF4-FFF2-40B4-BE49-F238E27FC236}">
                <a16:creationId xmlns:a16="http://schemas.microsoft.com/office/drawing/2014/main" id="{F50BEE66-0587-DF4F-8136-2E38DF9FB1E5}"/>
              </a:ext>
            </a:extLst>
          </p:cNvPr>
          <p:cNvCxnSpPr/>
          <p:nvPr/>
        </p:nvCxnSpPr>
        <p:spPr>
          <a:xfrm rot="10800000">
            <a:off x="2530213" y="2716609"/>
            <a:ext cx="451800" cy="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51" name="Shape 5215">
            <a:extLst>
              <a:ext uri="{FF2B5EF4-FFF2-40B4-BE49-F238E27FC236}">
                <a16:creationId xmlns:a16="http://schemas.microsoft.com/office/drawing/2014/main" id="{6E526D77-F391-F849-8906-1720DB68C196}"/>
              </a:ext>
            </a:extLst>
          </p:cNvPr>
          <p:cNvCxnSpPr/>
          <p:nvPr/>
        </p:nvCxnSpPr>
        <p:spPr>
          <a:xfrm rot="10800000">
            <a:off x="2975434" y="2068378"/>
            <a:ext cx="160500" cy="39480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52" name="Shape 5216">
            <a:extLst>
              <a:ext uri="{FF2B5EF4-FFF2-40B4-BE49-F238E27FC236}">
                <a16:creationId xmlns:a16="http://schemas.microsoft.com/office/drawing/2014/main" id="{10D21C13-8F5C-9448-8D4F-0C8A5A75FC77}"/>
              </a:ext>
            </a:extLst>
          </p:cNvPr>
          <p:cNvCxnSpPr/>
          <p:nvPr/>
        </p:nvCxnSpPr>
        <p:spPr>
          <a:xfrm rot="10800000">
            <a:off x="1938500" y="2147717"/>
            <a:ext cx="266400" cy="26640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53" name="Shape 5217">
            <a:extLst>
              <a:ext uri="{FF2B5EF4-FFF2-40B4-BE49-F238E27FC236}">
                <a16:creationId xmlns:a16="http://schemas.microsoft.com/office/drawing/2014/main" id="{01E46839-5EAE-0349-A402-311B068BC0F9}"/>
              </a:ext>
            </a:extLst>
          </p:cNvPr>
          <p:cNvCxnSpPr/>
          <p:nvPr/>
        </p:nvCxnSpPr>
        <p:spPr>
          <a:xfrm rot="10800000" flipH="1">
            <a:off x="2415251" y="2187766"/>
            <a:ext cx="270000" cy="27000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pic>
        <p:nvPicPr>
          <p:cNvPr id="54" name="Shape 5218">
            <a:extLst>
              <a:ext uri="{FF2B5EF4-FFF2-40B4-BE49-F238E27FC236}">
                <a16:creationId xmlns:a16="http://schemas.microsoft.com/office/drawing/2014/main" id="{E6FE2A33-DC6F-634A-9C55-4644263EBC51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41605" y="3833501"/>
            <a:ext cx="1204687" cy="48187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4D2886B0-5EF7-3842-A2A3-4C38EED2EB5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94880" y="1102311"/>
            <a:ext cx="4965909" cy="3381765"/>
          </a:xfrm>
        </p:spPr>
        <p:txBody>
          <a:bodyPr/>
          <a:lstStyle/>
          <a:p>
            <a:r>
              <a:rPr lang="zh-Hans" altLang="en-US" dirty="0"/>
              <a:t>跨平台部署难</a:t>
            </a:r>
            <a:endParaRPr lang="en-US" altLang="ja-JP" dirty="0"/>
          </a:p>
          <a:p>
            <a:r>
              <a:rPr lang="ja-JP" altLang="en-US"/>
              <a:t>部署费时费力</a:t>
            </a:r>
          </a:p>
          <a:p>
            <a:r>
              <a:rPr lang="ja-JP" altLang="en-US"/>
              <a:t>没有节点、虚机级别的弹性伸缩</a:t>
            </a:r>
          </a:p>
          <a:p>
            <a:r>
              <a:rPr lang="ja-JP" altLang="en-US"/>
              <a:t>缺乏虚机、进程</a:t>
            </a:r>
            <a:r>
              <a:rPr lang="zh-Hans" altLang="en-US" dirty="0"/>
              <a:t>级别</a:t>
            </a:r>
            <a:r>
              <a:rPr lang="ja-JP" altLang="en-US"/>
              <a:t>的健康检查和自愈</a:t>
            </a:r>
            <a:endParaRPr lang="en-US" altLang="ja-JP" dirty="0"/>
          </a:p>
          <a:p>
            <a:r>
              <a:rPr lang="zh-Hans" altLang="en-US" dirty="0"/>
              <a:t>网络、安全管理复杂</a:t>
            </a:r>
            <a:endParaRPr lang="ja-JP" altLang="en-US"/>
          </a:p>
          <a:p>
            <a:r>
              <a:rPr lang="ja-JP" altLang="en-US"/>
              <a:t>升级、补丁难</a:t>
            </a:r>
          </a:p>
        </p:txBody>
      </p:sp>
    </p:spTree>
    <p:extLst>
      <p:ext uri="{BB962C8B-B14F-4D97-AF65-F5344CB8AC3E}">
        <p14:creationId xmlns:p14="http://schemas.microsoft.com/office/powerpoint/2010/main" val="87129846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325438"/>
            <a:ext cx="8410575" cy="460375"/>
          </a:xfrm>
        </p:spPr>
        <p:txBody>
          <a:bodyPr/>
          <a:lstStyle/>
          <a:p>
            <a:r>
              <a:rPr lang="zh-Hans" altLang="en-US" dirty="0"/>
              <a:t>应对之道</a:t>
            </a:r>
            <a:endParaRPr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9F2E85-CF42-5F42-8674-5DBA72503F9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Hans" altLang="en-US" dirty="0"/>
              <a:t>服务提供方式</a:t>
            </a:r>
            <a:r>
              <a:rPr lang="en-US" altLang="zh-Hans" dirty="0"/>
              <a:t>—</a:t>
            </a:r>
            <a:r>
              <a:rPr lang="zh-Hans" altLang="en-US" dirty="0"/>
              <a:t>多租户自服务</a:t>
            </a:r>
            <a:endParaRPr lang="en-US" altLang="zh-Hans" dirty="0"/>
          </a:p>
          <a:p>
            <a:r>
              <a:rPr lang="en-US" altLang="zh-Hans" dirty="0"/>
              <a:t>K8S</a:t>
            </a:r>
            <a:r>
              <a:rPr lang="zh-Hans" altLang="en-US" dirty="0"/>
              <a:t>集群部署</a:t>
            </a:r>
            <a:r>
              <a:rPr lang="en-US" altLang="zh-Hans" dirty="0"/>
              <a:t>—</a:t>
            </a:r>
            <a:r>
              <a:rPr lang="zh-Hans" altLang="en-US" dirty="0"/>
              <a:t>自动化</a:t>
            </a:r>
            <a:endParaRPr lang="en-US" altLang="zh-Hans" dirty="0"/>
          </a:p>
          <a:p>
            <a:r>
              <a:rPr lang="zh-Hans" altLang="en-US" dirty="0"/>
              <a:t>集群内资源（节点）弹性伸缩</a:t>
            </a:r>
            <a:r>
              <a:rPr lang="en-US" altLang="zh-Hans" dirty="0"/>
              <a:t>—</a:t>
            </a:r>
            <a:r>
              <a:rPr lang="zh-Hans" altLang="en-US" dirty="0"/>
              <a:t>自动化</a:t>
            </a:r>
            <a:endParaRPr lang="en-US" altLang="zh-Hans" dirty="0"/>
          </a:p>
          <a:p>
            <a:r>
              <a:rPr lang="zh-Hans" altLang="en-US" dirty="0"/>
              <a:t>版本升级</a:t>
            </a:r>
            <a:r>
              <a:rPr lang="en-US" altLang="zh-Hans" dirty="0"/>
              <a:t>—</a:t>
            </a:r>
            <a:r>
              <a:rPr lang="zh-Hans" altLang="en-US" dirty="0"/>
              <a:t>自动化、滚动升级</a:t>
            </a:r>
            <a:endParaRPr lang="en-US" altLang="zh-Hans" dirty="0"/>
          </a:p>
          <a:p>
            <a:r>
              <a:rPr lang="zh-Hans" altLang="en-US" dirty="0"/>
              <a:t>跨集群网络及安全配置</a:t>
            </a:r>
            <a:r>
              <a:rPr lang="en-US" altLang="zh-Hans" dirty="0"/>
              <a:t>—</a:t>
            </a:r>
            <a:r>
              <a:rPr lang="zh-Hans" altLang="en-US" dirty="0"/>
              <a:t>高效、统一、集中管理</a:t>
            </a:r>
            <a:endParaRPr lang="en-US" altLang="zh-Hans" dirty="0"/>
          </a:p>
          <a:p>
            <a:r>
              <a:rPr lang="zh-Hans" altLang="en-US" dirty="0"/>
              <a:t>系统升级与补丁安装</a:t>
            </a:r>
            <a:r>
              <a:rPr lang="en-US" altLang="zh-Hans" dirty="0"/>
              <a:t>—</a:t>
            </a:r>
            <a:r>
              <a:rPr lang="zh-Hans" altLang="en-US" dirty="0"/>
              <a:t>自动化、滚动升级与安装</a:t>
            </a:r>
            <a:endParaRPr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123138591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9D4D22-6303-A243-B3CB-93046113C3DB}"/>
              </a:ext>
            </a:extLst>
          </p:cNvPr>
          <p:cNvSpPr txBox="1"/>
          <p:nvPr/>
        </p:nvSpPr>
        <p:spPr>
          <a:xfrm>
            <a:off x="38824" y="818833"/>
            <a:ext cx="4173934" cy="347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1998-2008</a:t>
            </a:r>
            <a:r>
              <a:rPr lang="zh-Hans" altLang="en-US" sz="1400" dirty="0">
                <a:cs typeface="+mn-ea"/>
                <a:sym typeface="+mn-lt"/>
              </a:rPr>
              <a:t>，</a:t>
            </a:r>
            <a:r>
              <a:rPr lang="en-US" altLang="zh-Hans" sz="1400" dirty="0">
                <a:cs typeface="+mn-ea"/>
                <a:sym typeface="+mn-lt"/>
              </a:rPr>
              <a:t>Diane</a:t>
            </a:r>
            <a:r>
              <a:rPr lang="zh-Hans" altLang="en-US" sz="1400" dirty="0">
                <a:cs typeface="+mn-ea"/>
                <a:sym typeface="+mn-lt"/>
              </a:rPr>
              <a:t> </a:t>
            </a:r>
            <a:r>
              <a:rPr lang="en-US" altLang="zh-Hans" sz="1400" dirty="0">
                <a:cs typeface="+mn-ea"/>
                <a:sym typeface="+mn-lt"/>
              </a:rPr>
              <a:t>Greene</a:t>
            </a:r>
            <a:r>
              <a:rPr lang="zh-Hans" altLang="en-US" sz="1400" dirty="0">
                <a:cs typeface="+mn-ea"/>
                <a:sym typeface="+mn-lt"/>
              </a:rPr>
              <a:t>创立并领导</a:t>
            </a:r>
            <a:r>
              <a:rPr lang="en-US" altLang="zh-Hans" sz="1400" dirty="0">
                <a:cs typeface="+mn-ea"/>
                <a:sym typeface="+mn-lt"/>
              </a:rPr>
              <a:t>VMware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2011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VMware</a:t>
            </a:r>
            <a:r>
              <a:rPr lang="zh-CN" altLang="en-US" sz="1400" dirty="0">
                <a:cs typeface="+mn-ea"/>
                <a:sym typeface="+mn-lt"/>
              </a:rPr>
              <a:t>推出</a:t>
            </a:r>
            <a:r>
              <a:rPr lang="en-US" altLang="zh-CN" sz="1400" dirty="0">
                <a:cs typeface="+mn-ea"/>
                <a:sym typeface="+mn-lt"/>
              </a:rPr>
              <a:t>Cloud Foundry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2013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EMC</a:t>
            </a:r>
            <a:r>
              <a:rPr lang="zh-CN" altLang="en-US" sz="1400" dirty="0">
                <a:cs typeface="+mn-ea"/>
                <a:sym typeface="+mn-lt"/>
              </a:rPr>
              <a:t>和</a:t>
            </a:r>
            <a:r>
              <a:rPr lang="en-US" altLang="zh-CN" sz="1400" dirty="0">
                <a:cs typeface="+mn-ea"/>
                <a:sym typeface="+mn-lt"/>
              </a:rPr>
              <a:t>VMware</a:t>
            </a:r>
            <a:r>
              <a:rPr lang="zh-CN" altLang="en-US" sz="1400" dirty="0">
                <a:cs typeface="+mn-ea"/>
                <a:sym typeface="+mn-lt"/>
              </a:rPr>
              <a:t>创立</a:t>
            </a:r>
            <a:r>
              <a:rPr lang="en-US" altLang="zh-CN" sz="1400" dirty="0">
                <a:cs typeface="+mn-ea"/>
                <a:sym typeface="+mn-lt"/>
              </a:rPr>
              <a:t>Pivotal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2014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Google</a:t>
            </a:r>
            <a:r>
              <a:rPr lang="zh-CN" altLang="en-US" sz="1400" dirty="0">
                <a:cs typeface="+mn-ea"/>
                <a:sym typeface="+mn-lt"/>
              </a:rPr>
              <a:t>开发</a:t>
            </a:r>
            <a:r>
              <a:rPr lang="en-US" altLang="zh-CN" sz="1400" dirty="0">
                <a:cs typeface="+mn-ea"/>
                <a:sym typeface="+mn-lt"/>
              </a:rPr>
              <a:t>Kubernetes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2015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Diane Greene</a:t>
            </a:r>
            <a:r>
              <a:rPr lang="zh-CN" altLang="en-US" sz="1400" dirty="0">
                <a:cs typeface="+mn-ea"/>
                <a:sym typeface="+mn-lt"/>
              </a:rPr>
              <a:t>加入</a:t>
            </a:r>
            <a:r>
              <a:rPr lang="en-US" altLang="zh-CN" sz="1400" dirty="0">
                <a:cs typeface="+mn-ea"/>
                <a:sym typeface="+mn-lt"/>
              </a:rPr>
              <a:t>Google Cloud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2016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Sam Ramji</a:t>
            </a:r>
            <a:r>
              <a:rPr lang="zh-Hans" altLang="en-US" sz="1400" dirty="0">
                <a:cs typeface="+mn-ea"/>
                <a:sym typeface="+mn-lt"/>
              </a:rPr>
              <a:t>应</a:t>
            </a:r>
            <a:r>
              <a:rPr lang="en-US" altLang="zh-CN" sz="1400" dirty="0">
                <a:cs typeface="+mn-ea"/>
                <a:sym typeface="+mn-lt"/>
              </a:rPr>
              <a:t>Diane Greene</a:t>
            </a:r>
            <a:r>
              <a:rPr lang="zh-Hans" altLang="en-US" sz="1400" dirty="0">
                <a:cs typeface="+mn-ea"/>
                <a:sym typeface="+mn-lt"/>
              </a:rPr>
              <a:t>邀请加入</a:t>
            </a:r>
            <a:r>
              <a:rPr lang="en-US" altLang="zh-CN" sz="1400" dirty="0">
                <a:cs typeface="+mn-ea"/>
                <a:sym typeface="+mn-lt"/>
              </a:rPr>
              <a:t>Google Cloud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2017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VMware</a:t>
            </a:r>
            <a:r>
              <a:rPr lang="zh-CN" altLang="en-US" sz="1400" dirty="0">
                <a:cs typeface="+mn-ea"/>
                <a:sym typeface="+mn-lt"/>
              </a:rPr>
              <a:t>、</a:t>
            </a:r>
            <a:r>
              <a:rPr lang="en-US" altLang="zh-CN" sz="1400" dirty="0">
                <a:cs typeface="+mn-ea"/>
                <a:sym typeface="+mn-lt"/>
              </a:rPr>
              <a:t>Pivotal</a:t>
            </a:r>
            <a:r>
              <a:rPr lang="zh-CN" altLang="en-US" sz="1400" dirty="0">
                <a:cs typeface="+mn-ea"/>
                <a:sym typeface="+mn-lt"/>
              </a:rPr>
              <a:t>和</a:t>
            </a:r>
            <a:r>
              <a:rPr lang="en-US" altLang="zh-CN" sz="1400" dirty="0">
                <a:cs typeface="+mn-ea"/>
                <a:sym typeface="+mn-lt"/>
              </a:rPr>
              <a:t>Google</a:t>
            </a:r>
            <a:r>
              <a:rPr lang="zh-CN" altLang="en-US" sz="1400" dirty="0">
                <a:cs typeface="+mn-ea"/>
                <a:sym typeface="+mn-lt"/>
              </a:rPr>
              <a:t>联袂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横空出世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简介   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8EC877-48B5-524B-ADFE-A0E6A1DDB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34" t="19373" r="9334" b="20898"/>
          <a:stretch/>
        </p:blipFill>
        <p:spPr>
          <a:xfrm>
            <a:off x="3743236" y="1789291"/>
            <a:ext cx="1581634" cy="432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157978-30EE-254D-AF31-3AE44F2E03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687" y="3134094"/>
            <a:ext cx="1869961" cy="2462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3EA728-D2B3-F64B-9D21-EC9A3792AA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1589" b="30256"/>
          <a:stretch/>
        </p:blipFill>
        <p:spPr>
          <a:xfrm>
            <a:off x="5905889" y="1599853"/>
            <a:ext cx="1192137" cy="4548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252E92B-DD15-6A4A-915A-C9D7FD3D8C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4247" y="2491853"/>
            <a:ext cx="1485935" cy="3390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CF6A77-0FE6-2749-8CA7-D2EE28B5F9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5372" y="3531733"/>
            <a:ext cx="2123587" cy="447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B4549A-78FC-AC42-83EE-C4F9A783152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9666" t="29463" r="18811" b="27867"/>
          <a:stretch/>
        </p:blipFill>
        <p:spPr>
          <a:xfrm>
            <a:off x="7679045" y="1850901"/>
            <a:ext cx="1305403" cy="4526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7CB2C33-C592-EB46-A4FB-1025373C9CE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741" t="9309" r="4879" b="13113"/>
          <a:stretch/>
        </p:blipFill>
        <p:spPr>
          <a:xfrm>
            <a:off x="8059011" y="2830862"/>
            <a:ext cx="867508" cy="528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187F52-EAA4-664C-B4E4-9F7C9594C6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81671" y="2717780"/>
            <a:ext cx="1019908" cy="5262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B83186-4F8D-5845-9E81-C22355C76D3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67855" y="716072"/>
            <a:ext cx="929228" cy="5246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0730756-7583-EA4B-A23D-E6270BB31E0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08579" y="711762"/>
            <a:ext cx="929228" cy="52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6236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325438"/>
            <a:ext cx="8410575" cy="460375"/>
          </a:xfrm>
        </p:spPr>
        <p:txBody>
          <a:bodyPr/>
          <a:lstStyle/>
          <a:p>
            <a:r>
              <a:rPr lang="zh-Hans" altLang="en-US" dirty="0"/>
              <a:t>横空出世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简介    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997B355-A267-1947-AD04-986BABE1671C}"/>
              </a:ext>
            </a:extLst>
          </p:cNvPr>
          <p:cNvGrpSpPr/>
          <p:nvPr/>
        </p:nvGrpSpPr>
        <p:grpSpPr>
          <a:xfrm>
            <a:off x="530238" y="1515206"/>
            <a:ext cx="2011135" cy="1946806"/>
            <a:chOff x="530238" y="1515206"/>
            <a:chExt cx="2011135" cy="194680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A3666ED-83A3-5E47-A26F-EE612C056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1565" y="1515206"/>
              <a:ext cx="1298096" cy="669851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F84D4AE-026D-234F-819F-3676840F0A38}"/>
                </a:ext>
              </a:extLst>
            </p:cNvPr>
            <p:cNvGrpSpPr/>
            <p:nvPr/>
          </p:nvGrpSpPr>
          <p:grpSpPr>
            <a:xfrm>
              <a:off x="530238" y="2921329"/>
              <a:ext cx="2011135" cy="540683"/>
              <a:chOff x="897165" y="2768929"/>
              <a:chExt cx="2011135" cy="540683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E12F1C29-5EBC-1C4B-903F-092BD33660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7165" y="2847411"/>
                <a:ext cx="1060207" cy="383721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1AE82A27-8D05-BD4B-A579-5EAA31A00D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41978" y="2768929"/>
                <a:ext cx="866322" cy="540683"/>
              </a:xfrm>
              <a:prstGeom prst="rect">
                <a:avLst/>
              </a:prstGeom>
            </p:spPr>
          </p:pic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41AAAF4-DAB7-C040-86A7-48B4735C4BC0}"/>
                </a:ext>
              </a:extLst>
            </p:cNvPr>
            <p:cNvSpPr txBox="1"/>
            <p:nvPr/>
          </p:nvSpPr>
          <p:spPr>
            <a:xfrm>
              <a:off x="1270953" y="2407768"/>
              <a:ext cx="3193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+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DD56B020-20E9-244C-B9FB-502D487A98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0361" y="2592434"/>
            <a:ext cx="1731735" cy="518256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B6DB48F3-A3FB-2745-8159-75D185DB7FC7}"/>
              </a:ext>
            </a:extLst>
          </p:cNvPr>
          <p:cNvGrpSpPr/>
          <p:nvPr/>
        </p:nvGrpSpPr>
        <p:grpSpPr>
          <a:xfrm>
            <a:off x="2541373" y="1889512"/>
            <a:ext cx="2065344" cy="887588"/>
            <a:chOff x="2541373" y="1889512"/>
            <a:chExt cx="2065344" cy="88758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9F9C27-C994-DD4C-9CA6-0067DD6AAC27}"/>
                </a:ext>
              </a:extLst>
            </p:cNvPr>
            <p:cNvSpPr txBox="1"/>
            <p:nvPr/>
          </p:nvSpPr>
          <p:spPr>
            <a:xfrm>
              <a:off x="3768026" y="1889512"/>
              <a:ext cx="8386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KUBO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4FBFF327-0B2B-0E49-B475-141998B758C7}"/>
                </a:ext>
              </a:extLst>
            </p:cNvPr>
            <p:cNvSpPr/>
            <p:nvPr/>
          </p:nvSpPr>
          <p:spPr>
            <a:xfrm>
              <a:off x="2541373" y="2258844"/>
              <a:ext cx="888988" cy="518256"/>
            </a:xfrm>
            <a:prstGeom prst="rightArrow">
              <a:avLst/>
            </a:prstGeom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69B1C43A-46D8-004B-8282-67B3F1B1AA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6806" y="1813324"/>
            <a:ext cx="2057889" cy="2372973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4D43D832-92BF-A84C-80BC-EDDF7C4D4620}"/>
              </a:ext>
            </a:extLst>
          </p:cNvPr>
          <p:cNvGrpSpPr/>
          <p:nvPr/>
        </p:nvGrpSpPr>
        <p:grpSpPr>
          <a:xfrm>
            <a:off x="4973443" y="1080553"/>
            <a:ext cx="3282387" cy="1696547"/>
            <a:chOff x="4973443" y="1080553"/>
            <a:chExt cx="3282387" cy="1696547"/>
          </a:xfrm>
        </p:grpSpPr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03DC8D33-DD6C-274C-A4B4-A5ECD30A492C}"/>
                </a:ext>
              </a:extLst>
            </p:cNvPr>
            <p:cNvSpPr/>
            <p:nvPr/>
          </p:nvSpPr>
          <p:spPr>
            <a:xfrm>
              <a:off x="5270450" y="2258844"/>
              <a:ext cx="888988" cy="518256"/>
            </a:xfrm>
            <a:prstGeom prst="rightArrow">
              <a:avLst/>
            </a:prstGeom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5A48400-E95B-2843-B93F-172371209BC1}"/>
                </a:ext>
              </a:extLst>
            </p:cNvPr>
            <p:cNvGrpSpPr/>
            <p:nvPr/>
          </p:nvGrpSpPr>
          <p:grpSpPr>
            <a:xfrm>
              <a:off x="4973443" y="1080553"/>
              <a:ext cx="3282387" cy="584775"/>
              <a:chOff x="4973443" y="1080553"/>
              <a:chExt cx="3282387" cy="584775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F294EEBB-6D9F-5542-8B76-7A46E094F1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216752" y="1088758"/>
                <a:ext cx="1615359" cy="568367"/>
              </a:xfrm>
              <a:prstGeom prst="rect">
                <a:avLst/>
              </a:prstGeom>
            </p:spPr>
          </p:pic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BD6A8E08-2885-5543-B73C-5DB6076A31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10881" y="1095376"/>
                <a:ext cx="747094" cy="436763"/>
              </a:xfrm>
              <a:prstGeom prst="rect">
                <a:avLst/>
              </a:prstGeom>
            </p:spPr>
          </p:pic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A77D7DA-E6A6-724E-9426-7D44AB2C8727}"/>
                  </a:ext>
                </a:extLst>
              </p:cNvPr>
              <p:cNvSpPr txBox="1"/>
              <p:nvPr/>
            </p:nvSpPr>
            <p:spPr>
              <a:xfrm>
                <a:off x="4973443" y="1177152"/>
                <a:ext cx="31931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2"/>
                    </a:solidFill>
                  </a:rPr>
                  <a:t>+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6E899970-6AFA-0C4C-9D23-1104B904CEDB}"/>
                  </a:ext>
                </a:extLst>
              </p:cNvPr>
              <p:cNvSpPr txBox="1"/>
              <p:nvPr/>
            </p:nvSpPr>
            <p:spPr>
              <a:xfrm>
                <a:off x="6672451" y="1177152"/>
                <a:ext cx="31931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2"/>
                    </a:solidFill>
                  </a:rPr>
                  <a:t>+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3876B93B-5060-1D46-9BBC-38FDF893D4CF}"/>
                  </a:ext>
                </a:extLst>
              </p:cNvPr>
              <p:cNvSpPr txBox="1"/>
              <p:nvPr/>
            </p:nvSpPr>
            <p:spPr>
              <a:xfrm>
                <a:off x="7684840" y="1080553"/>
                <a:ext cx="57099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bg2"/>
                    </a:solidFill>
                  </a:rPr>
                  <a:t>-T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8082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横空出世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简介    </a:t>
            </a:r>
          </a:p>
        </p:txBody>
      </p:sp>
      <p:sp>
        <p:nvSpPr>
          <p:cNvPr id="4" name="Shape 5231">
            <a:extLst>
              <a:ext uri="{FF2B5EF4-FFF2-40B4-BE49-F238E27FC236}">
                <a16:creationId xmlns:a16="http://schemas.microsoft.com/office/drawing/2014/main" id="{3D6377BD-0057-334B-A971-878AD95933FF}"/>
              </a:ext>
            </a:extLst>
          </p:cNvPr>
          <p:cNvSpPr txBox="1"/>
          <p:nvPr/>
        </p:nvSpPr>
        <p:spPr>
          <a:xfrm>
            <a:off x="382648" y="1191274"/>
            <a:ext cx="3844200" cy="2760900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>
              <a:buClr>
                <a:srgbClr val="434343"/>
              </a:buClr>
              <a:buSzPct val="25000"/>
              <a:buFont typeface="Proxima Nova"/>
              <a:buNone/>
            </a:pPr>
            <a:r>
              <a:rPr lang="zh-CN" altLang="en-US" sz="28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企业级的安装、部署、管理</a:t>
            </a:r>
            <a:r>
              <a:rPr lang="en-US" altLang="zh-CN" sz="28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  <a:r>
              <a:rPr lang="zh-CN" altLang="en-US" sz="28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集群的平台</a:t>
            </a:r>
            <a:endParaRPr lang="en-US" altLang="zh-CN" sz="28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434343"/>
              </a:buClr>
              <a:buSzPct val="25000"/>
              <a:buFont typeface="Proxima Nova"/>
              <a:buNone/>
            </a:pPr>
            <a:endParaRPr sz="2800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r>
              <a:rPr lang="en-US" altLang="zh-CN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Pivotal</a:t>
            </a:r>
            <a:r>
              <a:rPr lang="zh-CN" altLang="en-US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、</a:t>
            </a:r>
            <a:r>
              <a:rPr lang="en-US" altLang="zh-CN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VMWare</a:t>
            </a:r>
            <a:r>
              <a:rPr lang="zh-CN" altLang="en-US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和</a:t>
            </a:r>
            <a:r>
              <a:rPr lang="en-US" altLang="zh-CN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Google</a:t>
            </a:r>
            <a:r>
              <a:rPr lang="zh-CN" altLang="en-US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三家联合开发</a:t>
            </a:r>
            <a:endParaRPr lang="en" sz="2800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" name="Shape 5232">
            <a:extLst>
              <a:ext uri="{FF2B5EF4-FFF2-40B4-BE49-F238E27FC236}">
                <a16:creationId xmlns:a16="http://schemas.microsoft.com/office/drawing/2014/main" id="{06774690-3269-7444-8C01-5AF50CFA0963}"/>
              </a:ext>
            </a:extLst>
          </p:cNvPr>
          <p:cNvSpPr txBox="1"/>
          <p:nvPr/>
        </p:nvSpPr>
        <p:spPr>
          <a:xfrm>
            <a:off x="4840178" y="325438"/>
            <a:ext cx="3773100" cy="4144962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>
              <a:buClr>
                <a:srgbClr val="00AE9E"/>
              </a:buClr>
              <a:buSzPct val="25000"/>
              <a:buFont typeface="Proxima Nova"/>
              <a:buNone/>
            </a:pPr>
            <a:r>
              <a:rPr lang="en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  <a:r>
              <a:rPr lang="zh-Hans" altLang="en-US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负责</a:t>
            </a:r>
            <a:r>
              <a:rPr lang="en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en" sz="1600" dirty="0"/>
              <a:t>K8s</a:t>
            </a:r>
            <a:r>
              <a:rPr lang="zh-CN" altLang="en-US" sz="1600" dirty="0"/>
              <a:t>健康管理</a:t>
            </a:r>
            <a:endParaRPr lang="en" sz="1600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dirty="0"/>
              <a:t>聚合的监控指标和日志</a:t>
            </a:r>
            <a:endParaRPr lang="en" sz="1600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dirty="0"/>
              <a:t>容器</a:t>
            </a:r>
            <a:r>
              <a:rPr lang="en-US" altLang="zh-CN" sz="1600" dirty="0"/>
              <a:t>Pod</a:t>
            </a:r>
            <a:r>
              <a:rPr lang="zh-CN" altLang="en-US" sz="1600" dirty="0"/>
              <a:t>的自动弹性伸缩</a:t>
            </a:r>
            <a:endParaRPr lang="en" sz="1600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dirty="0"/>
              <a:t>持久</a:t>
            </a:r>
            <a:r>
              <a:rPr lang="zh-Hans" altLang="en-US" sz="1600" dirty="0"/>
              <a:t>化</a:t>
            </a:r>
            <a:r>
              <a:rPr lang="zh-CN" altLang="en-US" sz="1600" dirty="0"/>
              <a:t>接口</a:t>
            </a:r>
            <a:endParaRPr lang="en" sz="1600" dirty="0"/>
          </a:p>
          <a:p>
            <a:pPr>
              <a:buClr>
                <a:srgbClr val="00AE9E"/>
              </a:buClr>
              <a:buFont typeface="Proxima Nova"/>
              <a:buNone/>
            </a:pPr>
            <a:endParaRPr sz="1600" dirty="0"/>
          </a:p>
          <a:p>
            <a:pPr>
              <a:buClr>
                <a:srgbClr val="00AE9E"/>
              </a:buClr>
              <a:buSzPct val="25000"/>
              <a:buFont typeface="Proxima Nova"/>
              <a:buNone/>
            </a:pPr>
            <a:r>
              <a:rPr lang="en-US" altLang="zh-CN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PKS</a:t>
            </a:r>
            <a:r>
              <a:rPr lang="zh-Hans" altLang="en-US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负责</a:t>
            </a:r>
            <a:r>
              <a:rPr lang="en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b="1" dirty="0"/>
              <a:t>安装部署引擎</a:t>
            </a:r>
            <a:endParaRPr lang="e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b="1" dirty="0"/>
              <a:t>支持各种规模的集群</a:t>
            </a:r>
            <a:r>
              <a:rPr lang="en-US" altLang="zh-CN" sz="1600" b="1" dirty="0"/>
              <a:t>/</a:t>
            </a:r>
            <a:r>
              <a:rPr lang="zh-Hans" altLang="en-US" sz="1600" b="1" dirty="0"/>
              <a:t>弹性伸缩</a:t>
            </a:r>
            <a:endParaRPr lang="e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b="1" dirty="0"/>
              <a:t>自服务</a:t>
            </a:r>
            <a:r>
              <a:rPr lang="en-US" altLang="zh-CN" sz="1600" b="1" dirty="0"/>
              <a:t>/</a:t>
            </a:r>
            <a:r>
              <a:rPr lang="zh-CN" altLang="en-US" sz="1600" b="1" dirty="0"/>
              <a:t>多租户</a:t>
            </a:r>
            <a:endParaRPr lang="e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Hans" altLang="en-US" sz="1600" b="1" dirty="0"/>
              <a:t>滚动</a:t>
            </a:r>
            <a:r>
              <a:rPr lang="zh-CN" altLang="en-US" sz="1600" b="1" dirty="0"/>
              <a:t>升级</a:t>
            </a:r>
            <a:endParaRPr lang="e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b="1" dirty="0"/>
              <a:t>负荷均衡</a:t>
            </a:r>
            <a:r>
              <a:rPr lang="zh-Hans" altLang="en-US" sz="1600" b="1" dirty="0"/>
              <a:t>，</a:t>
            </a:r>
            <a:r>
              <a:rPr lang="zh-CN" altLang="en-US" sz="1600" b="1" dirty="0"/>
              <a:t>网络</a:t>
            </a:r>
            <a:r>
              <a:rPr lang="zh-Hans" altLang="en-US" sz="1600" b="1" dirty="0"/>
              <a:t>安全与</a:t>
            </a:r>
            <a:r>
              <a:rPr lang="zh-CN" altLang="en-US" sz="1600" b="1" dirty="0"/>
              <a:t>配置管理</a:t>
            </a:r>
            <a:endParaRPr lang="en-US" altLang="zh-C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Hans" altLang="en-US" sz="1600" b="1" dirty="0"/>
              <a:t>镜像管理</a:t>
            </a:r>
            <a:endParaRPr lang="en" sz="1600" b="1" dirty="0"/>
          </a:p>
        </p:txBody>
      </p:sp>
    </p:spTree>
    <p:extLst>
      <p:ext uri="{BB962C8B-B14F-4D97-AF65-F5344CB8AC3E}">
        <p14:creationId xmlns:p14="http://schemas.microsoft.com/office/powerpoint/2010/main" val="244565234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解决之道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架构与特性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DF87A-CCB9-C246-8F71-A3D24F73B720}"/>
              </a:ext>
            </a:extLst>
          </p:cNvPr>
          <p:cNvSpPr txBox="1"/>
          <p:nvPr/>
        </p:nvSpPr>
        <p:spPr>
          <a:xfrm>
            <a:off x="6382434" y="994229"/>
            <a:ext cx="64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s" dirty="0">
                <a:solidFill>
                  <a:schemeClr val="bg2"/>
                </a:solidFill>
              </a:rPr>
              <a:t>TBD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8689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解决之道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架构与特性</a:t>
            </a:r>
          </a:p>
        </p:txBody>
      </p:sp>
      <p:sp>
        <p:nvSpPr>
          <p:cNvPr id="4" name="Shape 5238">
            <a:extLst>
              <a:ext uri="{FF2B5EF4-FFF2-40B4-BE49-F238E27FC236}">
                <a16:creationId xmlns:a16="http://schemas.microsoft.com/office/drawing/2014/main" id="{32AA75C3-8D38-5D46-9938-9FB6988B0261}"/>
              </a:ext>
            </a:extLst>
          </p:cNvPr>
          <p:cNvSpPr txBox="1"/>
          <p:nvPr/>
        </p:nvSpPr>
        <p:spPr>
          <a:xfrm>
            <a:off x="4570727" y="746056"/>
            <a:ext cx="4433273" cy="4079061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基于开源的</a:t>
            </a:r>
            <a:r>
              <a:rPr lang="en-US" altLang="zh-C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K8s</a:t>
            </a: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构建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/>
              <a:t>和当前稳定的开源</a:t>
            </a:r>
            <a:r>
              <a:rPr lang="en-US" altLang="zh-CN" sz="1200" dirty="0"/>
              <a:t>K8s</a:t>
            </a:r>
            <a:r>
              <a:rPr lang="zh-CN" altLang="en-US" sz="1200" dirty="0"/>
              <a:t>版本兼容</a:t>
            </a:r>
            <a:r>
              <a:rPr lang="en" sz="1200" dirty="0"/>
              <a:t>, </a:t>
            </a:r>
            <a:r>
              <a:rPr lang="zh-CN" altLang="en-US" sz="1200" dirty="0"/>
              <a:t>由</a:t>
            </a:r>
            <a:r>
              <a:rPr lang="en-US" altLang="zh-CN" sz="1200" dirty="0"/>
              <a:t>BOSH</a:t>
            </a:r>
            <a:r>
              <a:rPr lang="zh-CN" altLang="en-US" sz="1200" dirty="0"/>
              <a:t>管理</a:t>
            </a:r>
            <a:r>
              <a:rPr lang="en" sz="1200" dirty="0"/>
              <a:t>. </a:t>
            </a:r>
            <a:r>
              <a:rPr lang="zh-CN" altLang="en-US" sz="1200" dirty="0">
                <a:solidFill>
                  <a:srgbClr val="FF0000"/>
                </a:solidFill>
              </a:rPr>
              <a:t>不对</a:t>
            </a:r>
            <a:r>
              <a:rPr lang="en-US" altLang="zh-CN" sz="1200" dirty="0">
                <a:solidFill>
                  <a:srgbClr val="FF0000"/>
                </a:solidFill>
              </a:rPr>
              <a:t>K8s</a:t>
            </a:r>
            <a:r>
              <a:rPr lang="zh-CN" altLang="en-US" sz="1200" dirty="0">
                <a:solidFill>
                  <a:srgbClr val="FF0000"/>
                </a:solidFill>
              </a:rPr>
              <a:t>做任何扩展</a:t>
            </a:r>
            <a:r>
              <a:rPr lang="en" sz="1200" dirty="0"/>
              <a:t>.</a:t>
            </a:r>
          </a:p>
          <a:p>
            <a:pPr>
              <a:buSzPct val="25000"/>
            </a:pPr>
            <a:br>
              <a:rPr lang="en" sz="1200" dirty="0"/>
            </a:b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生产就绪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/>
              <a:t>从应用到</a:t>
            </a:r>
            <a:r>
              <a:rPr lang="en-US" altLang="zh-CN" sz="1200" dirty="0"/>
              <a:t>IaaS</a:t>
            </a:r>
            <a:r>
              <a:rPr lang="zh-CN" altLang="en-US" sz="1200" dirty="0"/>
              <a:t>层的高可用性，无单点故障，内置的健康检查、弹性伸缩、自愈和滚动升级</a:t>
            </a:r>
            <a:endParaRPr lang="en" sz="1200" dirty="0"/>
          </a:p>
          <a:p>
            <a:pPr>
              <a:buSzPct val="25000"/>
            </a:pPr>
            <a:br>
              <a:rPr lang="en" sz="1200" dirty="0"/>
            </a:b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多云支持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对于任何</a:t>
            </a:r>
            <a:r>
              <a:rPr lang="en-US" altLang="zh-CN" sz="1200" dirty="0">
                <a:latin typeface="Proxima Nova"/>
                <a:ea typeface="Proxima Nova"/>
                <a:cs typeface="Proxima Nova"/>
                <a:sym typeface="Proxima Nova"/>
              </a:rPr>
              <a:t>IaaS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云或公有云，</a:t>
            </a:r>
            <a:r>
              <a:rPr lang="en-US" altLang="zh-CN" sz="1200" dirty="0">
                <a:latin typeface="Proxima Nova"/>
                <a:ea typeface="Proxima Nova"/>
                <a:cs typeface="Proxima Nova"/>
                <a:sym typeface="Proxima Nova"/>
              </a:rPr>
              <a:t>B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OSH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提供了一致的可靠的运维体验</a:t>
            </a: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网络管理和安全性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开箱即用的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 VMware NSX-T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，也支持多云和多种虚拟化</a:t>
            </a: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b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全自动化运维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/>
              <a:t>全自动的部署、伸缩、在线打补丁、在线升级，没有业务停顿时间</a:t>
            </a:r>
            <a:endParaRPr lang="en" sz="1200" dirty="0"/>
          </a:p>
          <a:p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访问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GCP APIs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2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 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通过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GCP Service Broker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使得应用可以透明的访问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 Google Cloud APIs</a:t>
            </a:r>
            <a:r>
              <a:rPr lang="zh-Hans" altLang="en-US" sz="1200" dirty="0">
                <a:latin typeface="Proxima Nova"/>
                <a:ea typeface="Proxima Nova"/>
                <a:cs typeface="Proxima Nova"/>
                <a:sym typeface="Proxima Nova"/>
              </a:rPr>
              <a:t>*</a:t>
            </a: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Tx/>
              <a:buNone/>
            </a:pP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工作负荷在公有云私有云之间自由流动</a:t>
            </a:r>
            <a:r>
              <a:rPr lang="en" altLang="zh-CN" sz="12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 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可以把</a:t>
            </a:r>
            <a:r>
              <a:rPr lang="en-US" altLang="zh-CN" sz="1200" dirty="0">
                <a:latin typeface="Proxima Nova"/>
                <a:ea typeface="Proxima Nova"/>
                <a:cs typeface="Proxima Nova"/>
                <a:sym typeface="Proxima Nova"/>
              </a:rPr>
              <a:t>PKS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的工作负荷和</a:t>
            </a:r>
            <a:r>
              <a:rPr lang="en-US" altLang="zh-CN" sz="1200" dirty="0">
                <a:latin typeface="Proxima Nova"/>
                <a:ea typeface="Proxima Nova"/>
                <a:cs typeface="Proxima Nova"/>
                <a:sym typeface="Proxima Nova"/>
              </a:rPr>
              <a:t>GKE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的工作负荷自由流动*</a:t>
            </a: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hape 5240">
            <a:extLst>
              <a:ext uri="{FF2B5EF4-FFF2-40B4-BE49-F238E27FC236}">
                <a16:creationId xmlns:a16="http://schemas.microsoft.com/office/drawing/2014/main" id="{4E0B422B-5786-BF4F-8287-FB27E3910CDC}"/>
              </a:ext>
            </a:extLst>
          </p:cNvPr>
          <p:cNvCxnSpPr/>
          <p:nvPr/>
        </p:nvCxnSpPr>
        <p:spPr>
          <a:xfrm rot="10800000">
            <a:off x="1035362" y="3721073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pic>
        <p:nvPicPr>
          <p:cNvPr id="7" name="Shape 5241" descr="Shape 2588">
            <a:extLst>
              <a:ext uri="{FF2B5EF4-FFF2-40B4-BE49-F238E27FC236}">
                <a16:creationId xmlns:a16="http://schemas.microsoft.com/office/drawing/2014/main" id="{E94B015A-D8FD-D04D-BADE-2EB6644DCC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14914" y="3724246"/>
            <a:ext cx="1003200" cy="100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5242" descr="Shape 2589">
            <a:extLst>
              <a:ext uri="{FF2B5EF4-FFF2-40B4-BE49-F238E27FC236}">
                <a16:creationId xmlns:a16="http://schemas.microsoft.com/office/drawing/2014/main" id="{8A3BF349-5E5C-A44B-A2F1-53E1704D6D7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92727" y="4040251"/>
            <a:ext cx="650100" cy="37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5243" descr="Shape 2590">
            <a:extLst>
              <a:ext uri="{FF2B5EF4-FFF2-40B4-BE49-F238E27FC236}">
                <a16:creationId xmlns:a16="http://schemas.microsoft.com/office/drawing/2014/main" id="{0DE1B3F9-6F46-B747-AB59-6B0D8FF7661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59270" y="3989280"/>
            <a:ext cx="557099" cy="55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5244" descr="Shape 2591">
            <a:extLst>
              <a:ext uri="{FF2B5EF4-FFF2-40B4-BE49-F238E27FC236}">
                <a16:creationId xmlns:a16="http://schemas.microsoft.com/office/drawing/2014/main" id="{9F96D1C5-DD19-FE47-9AD2-9D603850E545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9532" y="4027148"/>
            <a:ext cx="666599" cy="481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hape 5245">
            <a:extLst>
              <a:ext uri="{FF2B5EF4-FFF2-40B4-BE49-F238E27FC236}">
                <a16:creationId xmlns:a16="http://schemas.microsoft.com/office/drawing/2014/main" id="{545F06B5-1C84-0649-8987-EC5E3EABEF08}"/>
              </a:ext>
            </a:extLst>
          </p:cNvPr>
          <p:cNvCxnSpPr/>
          <p:nvPr/>
        </p:nvCxnSpPr>
        <p:spPr>
          <a:xfrm rot="10800000">
            <a:off x="1821572" y="3721073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12" name="Shape 5246">
            <a:extLst>
              <a:ext uri="{FF2B5EF4-FFF2-40B4-BE49-F238E27FC236}">
                <a16:creationId xmlns:a16="http://schemas.microsoft.com/office/drawing/2014/main" id="{F4CE92B8-BC2D-6D4B-A986-CD9BF251EAA4}"/>
              </a:ext>
            </a:extLst>
          </p:cNvPr>
          <p:cNvCxnSpPr/>
          <p:nvPr/>
        </p:nvCxnSpPr>
        <p:spPr>
          <a:xfrm rot="10800000">
            <a:off x="2532942" y="3725169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13" name="Shape 5247">
            <a:extLst>
              <a:ext uri="{FF2B5EF4-FFF2-40B4-BE49-F238E27FC236}">
                <a16:creationId xmlns:a16="http://schemas.microsoft.com/office/drawing/2014/main" id="{66198C4F-F80B-EB40-80F6-73302896ED48}"/>
              </a:ext>
            </a:extLst>
          </p:cNvPr>
          <p:cNvCxnSpPr/>
          <p:nvPr/>
        </p:nvCxnSpPr>
        <p:spPr>
          <a:xfrm rot="10800000">
            <a:off x="3240655" y="3710266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14" name="Shape 5248">
            <a:extLst>
              <a:ext uri="{FF2B5EF4-FFF2-40B4-BE49-F238E27FC236}">
                <a16:creationId xmlns:a16="http://schemas.microsoft.com/office/drawing/2014/main" id="{C228A57A-9882-DF45-BFB7-EBF9EAE3CBA5}"/>
              </a:ext>
            </a:extLst>
          </p:cNvPr>
          <p:cNvCxnSpPr/>
          <p:nvPr/>
        </p:nvCxnSpPr>
        <p:spPr>
          <a:xfrm rot="10800000">
            <a:off x="3883433" y="3721073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15" name="Shape 5249">
            <a:extLst>
              <a:ext uri="{FF2B5EF4-FFF2-40B4-BE49-F238E27FC236}">
                <a16:creationId xmlns:a16="http://schemas.microsoft.com/office/drawing/2014/main" id="{EA57F593-9DD4-8F46-AC6E-F52A01E93A11}"/>
              </a:ext>
            </a:extLst>
          </p:cNvPr>
          <p:cNvSpPr/>
          <p:nvPr/>
        </p:nvSpPr>
        <p:spPr>
          <a:xfrm>
            <a:off x="737683" y="3322155"/>
            <a:ext cx="3377400" cy="3711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4EAB9E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16" name="Shape 5250">
            <a:extLst>
              <a:ext uri="{FF2B5EF4-FFF2-40B4-BE49-F238E27FC236}">
                <a16:creationId xmlns:a16="http://schemas.microsoft.com/office/drawing/2014/main" id="{7C69C333-9252-6041-B355-AA5B7812743E}"/>
              </a:ext>
            </a:extLst>
          </p:cNvPr>
          <p:cNvSpPr txBox="1"/>
          <p:nvPr/>
        </p:nvSpPr>
        <p:spPr>
          <a:xfrm>
            <a:off x="1785003" y="3369589"/>
            <a:ext cx="1301700" cy="289500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  <a:buFont typeface="Helvetica Neue"/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BOSH</a:t>
            </a:r>
          </a:p>
        </p:txBody>
      </p:sp>
      <p:sp>
        <p:nvSpPr>
          <p:cNvPr id="17" name="Shape 5251">
            <a:extLst>
              <a:ext uri="{FF2B5EF4-FFF2-40B4-BE49-F238E27FC236}">
                <a16:creationId xmlns:a16="http://schemas.microsoft.com/office/drawing/2014/main" id="{65BEAE70-AFE2-9943-A719-D8E2DBAD4586}"/>
              </a:ext>
            </a:extLst>
          </p:cNvPr>
          <p:cNvSpPr/>
          <p:nvPr/>
        </p:nvSpPr>
        <p:spPr>
          <a:xfrm>
            <a:off x="740791" y="1588049"/>
            <a:ext cx="2347800" cy="16842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37766E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4510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18" name="Shape 5252">
            <a:extLst>
              <a:ext uri="{FF2B5EF4-FFF2-40B4-BE49-F238E27FC236}">
                <a16:creationId xmlns:a16="http://schemas.microsoft.com/office/drawing/2014/main" id="{46A68543-FD3B-AA4C-910A-616C96743A02}"/>
              </a:ext>
            </a:extLst>
          </p:cNvPr>
          <p:cNvSpPr/>
          <p:nvPr/>
        </p:nvSpPr>
        <p:spPr>
          <a:xfrm>
            <a:off x="3127900" y="1582025"/>
            <a:ext cx="979800" cy="12255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37766E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4510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19" name="Shape 5253">
            <a:extLst>
              <a:ext uri="{FF2B5EF4-FFF2-40B4-BE49-F238E27FC236}">
                <a16:creationId xmlns:a16="http://schemas.microsoft.com/office/drawing/2014/main" id="{022091E1-3788-134B-A728-80B838E59A8A}"/>
              </a:ext>
            </a:extLst>
          </p:cNvPr>
          <p:cNvSpPr txBox="1"/>
          <p:nvPr/>
        </p:nvSpPr>
        <p:spPr>
          <a:xfrm rot="20556">
            <a:off x="3035937" y="1868572"/>
            <a:ext cx="1053618" cy="695112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</a:pPr>
            <a:r>
              <a:rPr lang="en"/>
              <a:t>GCP Service Broker</a:t>
            </a:r>
          </a:p>
        </p:txBody>
      </p:sp>
      <p:grpSp>
        <p:nvGrpSpPr>
          <p:cNvPr id="20" name="Shape 5254">
            <a:extLst>
              <a:ext uri="{FF2B5EF4-FFF2-40B4-BE49-F238E27FC236}">
                <a16:creationId xmlns:a16="http://schemas.microsoft.com/office/drawing/2014/main" id="{636B5D5D-7BE2-8547-B337-DE51D66C27AA}"/>
              </a:ext>
            </a:extLst>
          </p:cNvPr>
          <p:cNvGrpSpPr/>
          <p:nvPr/>
        </p:nvGrpSpPr>
        <p:grpSpPr>
          <a:xfrm>
            <a:off x="1231001" y="2094301"/>
            <a:ext cx="1621499" cy="835800"/>
            <a:chOff x="0" y="-1"/>
            <a:chExt cx="1621500" cy="835800"/>
          </a:xfrm>
        </p:grpSpPr>
        <p:sp>
          <p:nvSpPr>
            <p:cNvPr id="21" name="Shape 5255">
              <a:extLst>
                <a:ext uri="{FF2B5EF4-FFF2-40B4-BE49-F238E27FC236}">
                  <a16:creationId xmlns:a16="http://schemas.microsoft.com/office/drawing/2014/main" id="{A8F62ADC-B16A-7745-AA9D-0EDFEE7EDF40}"/>
                </a:ext>
              </a:extLst>
            </p:cNvPr>
            <p:cNvSpPr/>
            <p:nvPr/>
          </p:nvSpPr>
          <p:spPr>
            <a:xfrm>
              <a:off x="0" y="-1"/>
              <a:ext cx="1621500" cy="835800"/>
            </a:xfrm>
            <a:prstGeom prst="rect">
              <a:avLst/>
            </a:prstGeom>
            <a:solidFill>
              <a:srgbClr val="96C0B7"/>
            </a:solidFill>
            <a:ln w="25400" cap="flat" cmpd="sng">
              <a:solidFill>
                <a:srgbClr val="37766E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38100" dist="25400" dir="5400000" rotWithShape="0">
                <a:srgbClr val="000000">
                  <a:alpha val="34510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22" name="Shape 5256">
              <a:extLst>
                <a:ext uri="{FF2B5EF4-FFF2-40B4-BE49-F238E27FC236}">
                  <a16:creationId xmlns:a16="http://schemas.microsoft.com/office/drawing/2014/main" id="{A897650F-F6D7-8843-B607-028AA718EECA}"/>
                </a:ext>
              </a:extLst>
            </p:cNvPr>
            <p:cNvSpPr txBox="1"/>
            <p:nvPr/>
          </p:nvSpPr>
          <p:spPr>
            <a:xfrm>
              <a:off x="304116" y="273643"/>
              <a:ext cx="1133400" cy="288600"/>
            </a:xfrm>
            <a:prstGeom prst="rect">
              <a:avLst/>
            </a:prstGeom>
            <a:noFill/>
            <a:ln>
              <a:noFill/>
            </a:ln>
          </p:spPr>
          <p:txBody>
            <a:bodyPr lIns="45675" tIns="45675" rIns="45675" bIns="45675" anchor="t" anchorCtr="0">
              <a:noAutofit/>
            </a:bodyPr>
            <a:lstStyle/>
            <a:p>
              <a:pPr>
                <a:buSzPct val="25000"/>
              </a:pPr>
              <a:r>
                <a:rPr lang="en"/>
                <a:t>K8s Cluster</a:t>
              </a:r>
            </a:p>
          </p:txBody>
        </p:sp>
      </p:grpSp>
      <p:grpSp>
        <p:nvGrpSpPr>
          <p:cNvPr id="23" name="Shape 5257">
            <a:extLst>
              <a:ext uri="{FF2B5EF4-FFF2-40B4-BE49-F238E27FC236}">
                <a16:creationId xmlns:a16="http://schemas.microsoft.com/office/drawing/2014/main" id="{C6C27996-8A49-9846-8556-3E3E6D390F4D}"/>
              </a:ext>
            </a:extLst>
          </p:cNvPr>
          <p:cNvGrpSpPr/>
          <p:nvPr/>
        </p:nvGrpSpPr>
        <p:grpSpPr>
          <a:xfrm>
            <a:off x="1104007" y="2207710"/>
            <a:ext cx="1621499" cy="835799"/>
            <a:chOff x="0" y="-1"/>
            <a:chExt cx="1621500" cy="835800"/>
          </a:xfrm>
        </p:grpSpPr>
        <p:sp>
          <p:nvSpPr>
            <p:cNvPr id="24" name="Shape 5258">
              <a:extLst>
                <a:ext uri="{FF2B5EF4-FFF2-40B4-BE49-F238E27FC236}">
                  <a16:creationId xmlns:a16="http://schemas.microsoft.com/office/drawing/2014/main" id="{0A419910-102D-E944-A770-E2B9054F32A9}"/>
                </a:ext>
              </a:extLst>
            </p:cNvPr>
            <p:cNvSpPr/>
            <p:nvPr/>
          </p:nvSpPr>
          <p:spPr>
            <a:xfrm>
              <a:off x="0" y="-1"/>
              <a:ext cx="1621500" cy="835800"/>
            </a:xfrm>
            <a:prstGeom prst="rect">
              <a:avLst/>
            </a:prstGeom>
            <a:solidFill>
              <a:srgbClr val="96C0B7"/>
            </a:solidFill>
            <a:ln w="25400" cap="flat" cmpd="sng">
              <a:solidFill>
                <a:srgbClr val="37766E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38100" dist="25400" dir="5400000" rotWithShape="0">
                <a:srgbClr val="000000">
                  <a:alpha val="34510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Shape 5259">
              <a:extLst>
                <a:ext uri="{FF2B5EF4-FFF2-40B4-BE49-F238E27FC236}">
                  <a16:creationId xmlns:a16="http://schemas.microsoft.com/office/drawing/2014/main" id="{96D8F73E-2EF7-BB4A-8747-320AD2075E19}"/>
                </a:ext>
              </a:extLst>
            </p:cNvPr>
            <p:cNvSpPr txBox="1"/>
            <p:nvPr/>
          </p:nvSpPr>
          <p:spPr>
            <a:xfrm>
              <a:off x="304116" y="273643"/>
              <a:ext cx="1133400" cy="288600"/>
            </a:xfrm>
            <a:prstGeom prst="rect">
              <a:avLst/>
            </a:prstGeom>
            <a:noFill/>
            <a:ln>
              <a:noFill/>
            </a:ln>
          </p:spPr>
          <p:txBody>
            <a:bodyPr lIns="45675" tIns="45675" rIns="45675" bIns="45675" anchor="t" anchorCtr="0">
              <a:noAutofit/>
            </a:bodyPr>
            <a:lstStyle/>
            <a:p>
              <a:pPr>
                <a:buSzPct val="25000"/>
              </a:pPr>
              <a:r>
                <a:rPr lang="en"/>
                <a:t>K8s Cluster</a:t>
              </a:r>
            </a:p>
          </p:txBody>
        </p:sp>
      </p:grpSp>
      <p:grpSp>
        <p:nvGrpSpPr>
          <p:cNvPr id="26" name="Shape 5260">
            <a:extLst>
              <a:ext uri="{FF2B5EF4-FFF2-40B4-BE49-F238E27FC236}">
                <a16:creationId xmlns:a16="http://schemas.microsoft.com/office/drawing/2014/main" id="{53514D82-5EB4-0A42-A1B0-BCAA81A07875}"/>
              </a:ext>
            </a:extLst>
          </p:cNvPr>
          <p:cNvGrpSpPr/>
          <p:nvPr/>
        </p:nvGrpSpPr>
        <p:grpSpPr>
          <a:xfrm>
            <a:off x="938904" y="2312168"/>
            <a:ext cx="1621499" cy="835800"/>
            <a:chOff x="0" y="-1"/>
            <a:chExt cx="1621500" cy="835800"/>
          </a:xfrm>
        </p:grpSpPr>
        <p:sp>
          <p:nvSpPr>
            <p:cNvPr id="27" name="Shape 5261">
              <a:extLst>
                <a:ext uri="{FF2B5EF4-FFF2-40B4-BE49-F238E27FC236}">
                  <a16:creationId xmlns:a16="http://schemas.microsoft.com/office/drawing/2014/main" id="{5CDEF915-AD67-1E48-857A-F09140DA0B3A}"/>
                </a:ext>
              </a:extLst>
            </p:cNvPr>
            <p:cNvSpPr/>
            <p:nvPr/>
          </p:nvSpPr>
          <p:spPr>
            <a:xfrm>
              <a:off x="0" y="-1"/>
              <a:ext cx="1621500" cy="835800"/>
            </a:xfrm>
            <a:prstGeom prst="rect">
              <a:avLst/>
            </a:prstGeom>
            <a:solidFill>
              <a:srgbClr val="96C0B7"/>
            </a:solidFill>
            <a:ln w="25400" cap="flat" cmpd="sng">
              <a:solidFill>
                <a:srgbClr val="37766E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38100" dist="25400" dir="5400000" rotWithShape="0">
                <a:srgbClr val="000000">
                  <a:alpha val="34510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Shape 5262">
              <a:extLst>
                <a:ext uri="{FF2B5EF4-FFF2-40B4-BE49-F238E27FC236}">
                  <a16:creationId xmlns:a16="http://schemas.microsoft.com/office/drawing/2014/main" id="{AA3639D3-B9EE-134E-9D6E-2431B50D2A35}"/>
                </a:ext>
              </a:extLst>
            </p:cNvPr>
            <p:cNvSpPr txBox="1"/>
            <p:nvPr/>
          </p:nvSpPr>
          <p:spPr>
            <a:xfrm>
              <a:off x="304116" y="273643"/>
              <a:ext cx="1133400" cy="288600"/>
            </a:xfrm>
            <a:prstGeom prst="rect">
              <a:avLst/>
            </a:prstGeom>
            <a:noFill/>
            <a:ln>
              <a:noFill/>
            </a:ln>
          </p:spPr>
          <p:txBody>
            <a:bodyPr lIns="45675" tIns="45675" rIns="45675" bIns="45675" anchor="t" anchorCtr="0">
              <a:noAutofit/>
            </a:bodyPr>
            <a:lstStyle/>
            <a:p>
              <a:pPr>
                <a:buSzPct val="25000"/>
              </a:pPr>
              <a:r>
                <a:rPr lang="en"/>
                <a:t>K8s Cluster</a:t>
              </a:r>
            </a:p>
          </p:txBody>
        </p:sp>
      </p:grpSp>
      <p:sp>
        <p:nvSpPr>
          <p:cNvPr id="29" name="Shape 5263">
            <a:extLst>
              <a:ext uri="{FF2B5EF4-FFF2-40B4-BE49-F238E27FC236}">
                <a16:creationId xmlns:a16="http://schemas.microsoft.com/office/drawing/2014/main" id="{A0002645-C79B-EF44-AA50-58A4FAAFB9C1}"/>
              </a:ext>
            </a:extLst>
          </p:cNvPr>
          <p:cNvSpPr txBox="1"/>
          <p:nvPr/>
        </p:nvSpPr>
        <p:spPr>
          <a:xfrm>
            <a:off x="728091" y="1653107"/>
            <a:ext cx="2442900" cy="288600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</a:pPr>
            <a:r>
              <a:rPr lang="en"/>
              <a:t>Kubernetes</a:t>
            </a:r>
          </a:p>
        </p:txBody>
      </p:sp>
      <p:pic>
        <p:nvPicPr>
          <p:cNvPr id="30" name="Shape 5264" descr="Shape 2611">
            <a:extLst>
              <a:ext uri="{FF2B5EF4-FFF2-40B4-BE49-F238E27FC236}">
                <a16:creationId xmlns:a16="http://schemas.microsoft.com/office/drawing/2014/main" id="{FD1B5F43-A9BA-2C4A-80F5-329AA8D1D48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249466" y="3955930"/>
            <a:ext cx="1204800" cy="4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5265">
            <a:extLst>
              <a:ext uri="{FF2B5EF4-FFF2-40B4-BE49-F238E27FC236}">
                <a16:creationId xmlns:a16="http://schemas.microsoft.com/office/drawing/2014/main" id="{FC8B0549-95B8-C645-97A8-FFF2FF793FD1}"/>
              </a:ext>
            </a:extLst>
          </p:cNvPr>
          <p:cNvSpPr/>
          <p:nvPr/>
        </p:nvSpPr>
        <p:spPr>
          <a:xfrm>
            <a:off x="306395" y="1588049"/>
            <a:ext cx="396000" cy="20817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37766E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4510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32" name="Shape 5266">
            <a:extLst>
              <a:ext uri="{FF2B5EF4-FFF2-40B4-BE49-F238E27FC236}">
                <a16:creationId xmlns:a16="http://schemas.microsoft.com/office/drawing/2014/main" id="{2AE8A2FD-69D3-9C41-8004-B3CCC6192160}"/>
              </a:ext>
            </a:extLst>
          </p:cNvPr>
          <p:cNvSpPr txBox="1"/>
          <p:nvPr/>
        </p:nvSpPr>
        <p:spPr>
          <a:xfrm rot="-5400000">
            <a:off x="-107009" y="2517585"/>
            <a:ext cx="1225500" cy="288600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</a:pPr>
            <a:r>
              <a:rPr lang="en"/>
              <a:t>NSX-T </a:t>
            </a:r>
          </a:p>
        </p:txBody>
      </p:sp>
      <p:sp>
        <p:nvSpPr>
          <p:cNvPr id="33" name="Shape 5267">
            <a:extLst>
              <a:ext uri="{FF2B5EF4-FFF2-40B4-BE49-F238E27FC236}">
                <a16:creationId xmlns:a16="http://schemas.microsoft.com/office/drawing/2014/main" id="{989EE3BC-FE93-9C45-9CA7-8FC568FD38D6}"/>
              </a:ext>
            </a:extLst>
          </p:cNvPr>
          <p:cNvSpPr/>
          <p:nvPr/>
        </p:nvSpPr>
        <p:spPr>
          <a:xfrm>
            <a:off x="3128875" y="2857175"/>
            <a:ext cx="977700" cy="4122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37766E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4510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34" name="Shape 5268">
            <a:extLst>
              <a:ext uri="{FF2B5EF4-FFF2-40B4-BE49-F238E27FC236}">
                <a16:creationId xmlns:a16="http://schemas.microsoft.com/office/drawing/2014/main" id="{B5002AEA-564B-264A-86EE-A6F6ABC5B423}"/>
              </a:ext>
            </a:extLst>
          </p:cNvPr>
          <p:cNvSpPr txBox="1"/>
          <p:nvPr/>
        </p:nvSpPr>
        <p:spPr>
          <a:xfrm>
            <a:off x="3176799" y="2929167"/>
            <a:ext cx="873900" cy="288600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</a:pPr>
            <a:r>
              <a:rPr lang="en"/>
              <a:t>Harbor</a:t>
            </a:r>
          </a:p>
        </p:txBody>
      </p:sp>
      <p:pic>
        <p:nvPicPr>
          <p:cNvPr id="35" name="Shape 5239" descr="Shape 2586">
            <a:extLst>
              <a:ext uri="{FF2B5EF4-FFF2-40B4-BE49-F238E27FC236}">
                <a16:creationId xmlns:a16="http://schemas.microsoft.com/office/drawing/2014/main" id="{71F7D3D7-80B7-AE46-A425-F0CCEC9AEE15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56738" y="927194"/>
            <a:ext cx="2388179" cy="528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470153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解决之道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架构与特性</a:t>
            </a:r>
          </a:p>
        </p:txBody>
      </p:sp>
      <p:sp>
        <p:nvSpPr>
          <p:cNvPr id="4" name="Shape 253">
            <a:extLst>
              <a:ext uri="{FF2B5EF4-FFF2-40B4-BE49-F238E27FC236}">
                <a16:creationId xmlns:a16="http://schemas.microsoft.com/office/drawing/2014/main" id="{F6B9E50D-70AE-2A4E-9DA0-40659563E75A}"/>
              </a:ext>
            </a:extLst>
          </p:cNvPr>
          <p:cNvSpPr txBox="1">
            <a:spLocks/>
          </p:cNvSpPr>
          <p:nvPr/>
        </p:nvSpPr>
        <p:spPr>
          <a:xfrm>
            <a:off x="192475" y="900400"/>
            <a:ext cx="4112100" cy="3769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2400" b="1" dirty="0">
                <a:solidFill>
                  <a:schemeClr val="lt2"/>
                </a:solidFill>
              </a:rPr>
              <a:t>PKS</a:t>
            </a:r>
            <a:endParaRPr lang="en" sz="2400" b="1" dirty="0">
              <a:solidFill>
                <a:schemeClr val="lt2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多端口</a:t>
            </a:r>
            <a:r>
              <a:rPr lang="zh-Hans" altLang="en-US" sz="2000" dirty="0"/>
              <a:t>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zh-Hans" altLang="en-US" sz="2000" dirty="0"/>
              <a:t>已有</a:t>
            </a:r>
            <a:r>
              <a:rPr lang="en-US" sz="2000" dirty="0" err="1"/>
              <a:t>Docker镜像</a:t>
            </a:r>
            <a:r>
              <a:rPr lang="zh-Hans" altLang="en-US" sz="2000" dirty="0"/>
              <a:t>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数据类型应用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Buildpack定制复杂的应用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有共置和编排要求的应用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有存储要求、持久化要求的应用</a:t>
            </a:r>
            <a:endParaRPr lang="en-US" sz="2000" dirty="0"/>
          </a:p>
          <a:p>
            <a:pPr marL="171450" indent="-171450">
              <a:buFont typeface="Arial"/>
              <a:buChar char="•"/>
            </a:pPr>
            <a:endParaRPr lang="en-US" sz="1800" dirty="0"/>
          </a:p>
        </p:txBody>
      </p:sp>
      <p:sp>
        <p:nvSpPr>
          <p:cNvPr id="6" name="Shape 254">
            <a:extLst>
              <a:ext uri="{FF2B5EF4-FFF2-40B4-BE49-F238E27FC236}">
                <a16:creationId xmlns:a16="http://schemas.microsoft.com/office/drawing/2014/main" id="{F7DD5839-AFEA-BD4D-8344-C05C15F3A975}"/>
              </a:ext>
            </a:extLst>
          </p:cNvPr>
          <p:cNvSpPr txBox="1">
            <a:spLocks/>
          </p:cNvSpPr>
          <p:nvPr/>
        </p:nvSpPr>
        <p:spPr>
          <a:xfrm>
            <a:off x="4750000" y="900400"/>
            <a:ext cx="4112100" cy="3769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2400" b="1" dirty="0">
                <a:solidFill>
                  <a:schemeClr val="lt2"/>
                </a:solidFill>
              </a:rPr>
              <a:t>PAS</a:t>
            </a:r>
          </a:p>
          <a:p>
            <a:pPr marL="285750" indent="-285750">
              <a:buFont typeface="Arial"/>
              <a:buChar char="•"/>
            </a:pPr>
            <a:r>
              <a:rPr lang="en-US" altLang="zh-CN" sz="2000" dirty="0"/>
              <a:t>Spring</a:t>
            </a:r>
            <a:r>
              <a:rPr lang="zh-CN" altLang="en-US" sz="2000" dirty="0"/>
              <a:t>架构的应用</a:t>
            </a:r>
            <a:endParaRPr lang="en-US" altLang="zh-CN" sz="2000" dirty="0"/>
          </a:p>
          <a:p>
            <a:pPr marL="285750" indent="-285750">
              <a:buFont typeface="Arial"/>
              <a:buChar char="•"/>
            </a:pPr>
            <a:r>
              <a:rPr lang="zh-CN" altLang="en-US" sz="2000" dirty="0"/>
              <a:t>微服务架构的应用</a:t>
            </a:r>
            <a:endParaRPr lang="en-US" altLang="zh-CN" sz="2000" dirty="0"/>
          </a:p>
          <a:p>
            <a:pPr marL="285750" indent="-285750">
              <a:buFont typeface="Arial"/>
              <a:buChar char="•"/>
            </a:pPr>
            <a:r>
              <a:rPr lang="zh-CN" altLang="en-US" sz="2000" dirty="0"/>
              <a:t>云原生应用</a:t>
            </a:r>
            <a:endParaRPr lang="en-US" altLang="zh-CN" sz="2000" dirty="0"/>
          </a:p>
          <a:p>
            <a:pPr marL="285750" indent="-285750">
              <a:buFont typeface="Arial"/>
              <a:buChar char="•"/>
            </a:pPr>
            <a:r>
              <a:rPr lang="zh-CN" altLang="en-US" sz="2000" dirty="0"/>
              <a:t>符合十二要素的应用</a:t>
            </a:r>
            <a:endParaRPr lang="en-US" altLang="zh-CN" sz="2000" dirty="0"/>
          </a:p>
          <a:p>
            <a:pPr marL="285750" indent="-285750">
              <a:buFont typeface="Arial"/>
              <a:buChar char="•"/>
            </a:pPr>
            <a:r>
              <a:rPr lang="zh-CN" altLang="en-US" sz="2000" dirty="0"/>
              <a:t>新应用实现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235806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46EED8-87A3-9B44-BDE6-538A7CE3A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" dirty="0"/>
              <a:t>Agenda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F6ADC7-07B5-7142-9F30-FFEE573ABDA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66714" y="1180613"/>
            <a:ext cx="8410575" cy="3382962"/>
          </a:xfrm>
        </p:spPr>
        <p:txBody>
          <a:bodyPr/>
          <a:lstStyle/>
          <a:p>
            <a:r>
              <a:rPr lang="ja-JP" altLang="en-US" sz="2800"/>
              <a:t>问题是什么？</a:t>
            </a:r>
            <a:r>
              <a:rPr lang="en-US" altLang="ja-JP" sz="2800" dirty="0"/>
              <a:t>--</a:t>
            </a:r>
            <a:r>
              <a:rPr lang="en-US" sz="2800" dirty="0"/>
              <a:t>Kubernetes</a:t>
            </a:r>
            <a:r>
              <a:rPr lang="ja-JP" altLang="en-US" sz="2800"/>
              <a:t>运维</a:t>
            </a:r>
            <a:r>
              <a:rPr lang="zh-Hans" altLang="en-US" sz="2800" dirty="0"/>
              <a:t>痛点</a:t>
            </a:r>
            <a:r>
              <a:rPr lang="ja-JP" altLang="en-US" sz="2800"/>
              <a:t>  </a:t>
            </a:r>
          </a:p>
          <a:p>
            <a:r>
              <a:rPr lang="ja-JP" altLang="en-US" sz="2800"/>
              <a:t>解决方案是什么</a:t>
            </a:r>
            <a:r>
              <a:rPr lang="zh-Hans" altLang="en-US" sz="2800" dirty="0"/>
              <a:t>？</a:t>
            </a:r>
            <a:endParaRPr lang="ja-JP" altLang="en-US" sz="2800"/>
          </a:p>
          <a:p>
            <a:r>
              <a:rPr lang="en-US" sz="2800" dirty="0"/>
              <a:t>PKS</a:t>
            </a:r>
            <a:r>
              <a:rPr lang="ja-JP" altLang="en-US" sz="2800"/>
              <a:t>是什么？</a:t>
            </a:r>
            <a:r>
              <a:rPr lang="en-US" altLang="ja-JP" sz="2800" dirty="0"/>
              <a:t>--</a:t>
            </a:r>
            <a:r>
              <a:rPr lang="en-US" sz="2800" dirty="0"/>
              <a:t>PKS</a:t>
            </a:r>
            <a:r>
              <a:rPr lang="ja-JP" altLang="en-US" sz="2800"/>
              <a:t>简介    </a:t>
            </a:r>
          </a:p>
          <a:p>
            <a:r>
              <a:rPr lang="en-US" sz="2800" dirty="0"/>
              <a:t>PKS</a:t>
            </a:r>
            <a:r>
              <a:rPr lang="ja-JP" altLang="en-US" sz="2800"/>
              <a:t>是如何解决这些问题的？</a:t>
            </a:r>
            <a:r>
              <a:rPr lang="en-US" altLang="ja-JP" sz="2800" dirty="0"/>
              <a:t>--</a:t>
            </a:r>
            <a:r>
              <a:rPr lang="en-US" sz="2800" dirty="0"/>
              <a:t>PKS</a:t>
            </a:r>
            <a:r>
              <a:rPr lang="ja-JP" altLang="en-US" sz="2800"/>
              <a:t>的架构与特性    </a:t>
            </a:r>
          </a:p>
          <a:p>
            <a:r>
              <a:rPr lang="ja-JP" altLang="en-US" sz="2800"/>
              <a:t>为什么要选择</a:t>
            </a:r>
            <a:r>
              <a:rPr lang="en-US" sz="2800" dirty="0"/>
              <a:t>PKS？--</a:t>
            </a:r>
            <a:r>
              <a:rPr lang="ja-JP" altLang="en-US" sz="2800"/>
              <a:t>竞品分析</a:t>
            </a:r>
          </a:p>
        </p:txBody>
      </p:sp>
    </p:spTree>
    <p:extLst>
      <p:ext uri="{BB962C8B-B14F-4D97-AF65-F5344CB8AC3E}">
        <p14:creationId xmlns:p14="http://schemas.microsoft.com/office/powerpoint/2010/main" val="60906781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货比三家</a:t>
            </a:r>
            <a:r>
              <a:rPr lang="en-US" dirty="0"/>
              <a:t>--</a:t>
            </a:r>
            <a:r>
              <a:rPr lang="en-US" altLang="zh-Hans" dirty="0"/>
              <a:t>PKS</a:t>
            </a:r>
            <a:r>
              <a:rPr lang="ja-JP" altLang="en-US"/>
              <a:t>竞品分析</a:t>
            </a:r>
          </a:p>
        </p:txBody>
      </p:sp>
      <p:sp>
        <p:nvSpPr>
          <p:cNvPr id="4" name="Shape 253">
            <a:extLst>
              <a:ext uri="{FF2B5EF4-FFF2-40B4-BE49-F238E27FC236}">
                <a16:creationId xmlns:a16="http://schemas.microsoft.com/office/drawing/2014/main" id="{451B0F3D-059D-BE4A-B1D6-2EBADF363D49}"/>
              </a:ext>
            </a:extLst>
          </p:cNvPr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Clr>
                <a:schemeClr val="folHlink"/>
              </a:buClr>
              <a:buSzPct val="68750"/>
              <a:buNone/>
            </a:pPr>
            <a:r>
              <a:rPr lang="en-US" b="1" dirty="0">
                <a:solidFill>
                  <a:schemeClr val="lt2"/>
                </a:solidFill>
              </a:rPr>
              <a:t>PKS</a:t>
            </a:r>
            <a:endParaRPr lang="en" b="1" dirty="0">
              <a:solidFill>
                <a:schemeClr val="lt2"/>
              </a:solidFill>
            </a:endParaRPr>
          </a:p>
          <a:p>
            <a:pPr marL="171450" indent="-171450"/>
            <a:r>
              <a:rPr lang="zh-Hans" altLang="en-US" sz="1800" dirty="0"/>
              <a:t>唯一获得</a:t>
            </a:r>
            <a:r>
              <a:rPr lang="en-US" sz="1800" dirty="0"/>
              <a:t>Google</a:t>
            </a:r>
            <a:r>
              <a:rPr lang="zh-Hans" altLang="en-US" sz="1800" dirty="0"/>
              <a:t>合作与支持的产品</a:t>
            </a:r>
            <a:endParaRPr lang="en-US" sz="1800" dirty="0"/>
          </a:p>
          <a:p>
            <a:pPr marL="171450" indent="-171450"/>
            <a:r>
              <a:rPr lang="en-US" sz="1800" dirty="0"/>
              <a:t>纯开源K8s</a:t>
            </a:r>
            <a:r>
              <a:rPr lang="zh-Hans" altLang="en-US" sz="1800" dirty="0"/>
              <a:t>，不做扩展和修改，</a:t>
            </a:r>
            <a:r>
              <a:rPr lang="en-US" sz="1800" dirty="0"/>
              <a:t>随时升级最新K8s</a:t>
            </a:r>
          </a:p>
          <a:p>
            <a:pPr marL="171450" indent="-171450"/>
            <a:r>
              <a:rPr lang="zh-Hans" altLang="en-US" sz="1800" dirty="0"/>
              <a:t>私有云</a:t>
            </a:r>
            <a:r>
              <a:rPr lang="en-US" altLang="zh-Hans" sz="1800" dirty="0"/>
              <a:t>/</a:t>
            </a:r>
            <a:r>
              <a:rPr lang="zh-Hans" altLang="en-US" sz="1800" dirty="0"/>
              <a:t>公有云（</a:t>
            </a:r>
            <a:r>
              <a:rPr lang="en-US" altLang="zh-Hans" sz="1800" dirty="0"/>
              <a:t>GCP</a:t>
            </a:r>
            <a:r>
              <a:rPr lang="zh-Hans" altLang="en-US" sz="1800" dirty="0"/>
              <a:t>）之间</a:t>
            </a:r>
            <a:r>
              <a:rPr lang="en-US" sz="1800" dirty="0" err="1"/>
              <a:t>工作负荷</a:t>
            </a:r>
            <a:r>
              <a:rPr lang="zh-Hans" altLang="en-US" sz="1800" dirty="0"/>
              <a:t>自由流动</a:t>
            </a:r>
            <a:r>
              <a:rPr lang="en-US" sz="1800" dirty="0" err="1"/>
              <a:t>流动</a:t>
            </a:r>
            <a:endParaRPr lang="en-US" sz="1800" dirty="0"/>
          </a:p>
          <a:p>
            <a:pPr marL="171450" indent="-171450"/>
            <a:r>
              <a:rPr lang="en-US" altLang="zh-Hans" sz="1800" dirty="0"/>
              <a:t>VMware</a:t>
            </a:r>
            <a:r>
              <a:rPr lang="zh-Hans" altLang="en-US" sz="1800" dirty="0"/>
              <a:t> 企业级商用</a:t>
            </a:r>
            <a:r>
              <a:rPr lang="en-US" altLang="zh-Hans" sz="1800" dirty="0"/>
              <a:t>IaaS</a:t>
            </a:r>
            <a:r>
              <a:rPr lang="zh-Hans" altLang="en-US" sz="1800" dirty="0"/>
              <a:t>集成（</a:t>
            </a:r>
            <a:r>
              <a:rPr lang="en-US" sz="1800" dirty="0" err="1"/>
              <a:t>包括VSAN和NSX</a:t>
            </a:r>
            <a:r>
              <a:rPr lang="en-US" altLang="zh-Hans" sz="1800" dirty="0"/>
              <a:t>-T</a:t>
            </a:r>
            <a:r>
              <a:rPr lang="zh-Hans" altLang="en-US" sz="1800" dirty="0"/>
              <a:t>）</a:t>
            </a:r>
            <a:endParaRPr lang="en-US" sz="1800" dirty="0"/>
          </a:p>
          <a:p>
            <a:pPr marL="171450" indent="-171450"/>
            <a:r>
              <a:rPr lang="zh-Hans" altLang="en-US" sz="1800" dirty="0"/>
              <a:t>统一的跨云</a:t>
            </a:r>
            <a:r>
              <a:rPr lang="en-US" sz="1800" dirty="0" err="1"/>
              <a:t>自动化安装部署</a:t>
            </a:r>
            <a:r>
              <a:rPr lang="zh-Hans" altLang="en-US" sz="1800" dirty="0"/>
              <a:t>、</a:t>
            </a:r>
            <a:r>
              <a:rPr lang="en-US" sz="1800" dirty="0" err="1"/>
              <a:t>运维工具</a:t>
            </a:r>
            <a:endParaRPr lang="en-US" sz="1800" dirty="0"/>
          </a:p>
          <a:p>
            <a:pPr marL="171450" indent="-171450"/>
            <a:r>
              <a:rPr lang="en-US" sz="1800" dirty="0"/>
              <a:t>按需生成K8s集群，快速</a:t>
            </a:r>
            <a:r>
              <a:rPr lang="zh-Hans" altLang="en-US" sz="1800" dirty="0"/>
              <a:t>提供</a:t>
            </a:r>
            <a:r>
              <a:rPr lang="en-US" sz="1800" dirty="0"/>
              <a:t>K8s的开发、测试</a:t>
            </a:r>
            <a:r>
              <a:rPr lang="zh-Hans" altLang="en-US" sz="1800" dirty="0"/>
              <a:t>、生产环境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74485558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货比三家</a:t>
            </a:r>
            <a:r>
              <a:rPr lang="en-US" dirty="0"/>
              <a:t>--</a:t>
            </a:r>
            <a:r>
              <a:rPr lang="en-US" altLang="zh-Hans" dirty="0"/>
              <a:t>PKS</a:t>
            </a:r>
            <a:r>
              <a:rPr lang="ja-JP" altLang="en-US"/>
              <a:t>竞品分析</a:t>
            </a:r>
          </a:p>
        </p:txBody>
      </p:sp>
      <p:sp>
        <p:nvSpPr>
          <p:cNvPr id="6" name="Shape 253">
            <a:extLst>
              <a:ext uri="{FF2B5EF4-FFF2-40B4-BE49-F238E27FC236}">
                <a16:creationId xmlns:a16="http://schemas.microsoft.com/office/drawing/2014/main" id="{5B19165A-BAEA-5F46-BEA4-B5A83A308767}"/>
              </a:ext>
            </a:extLst>
          </p:cNvPr>
          <p:cNvSpPr txBox="1">
            <a:spLocks/>
          </p:cNvSpPr>
          <p:nvPr/>
        </p:nvSpPr>
        <p:spPr>
          <a:xfrm>
            <a:off x="192475" y="900400"/>
            <a:ext cx="4112100" cy="3769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2400" b="1" dirty="0">
                <a:solidFill>
                  <a:schemeClr val="lt2"/>
                </a:solidFill>
              </a:rPr>
              <a:t>PKS</a:t>
            </a:r>
            <a:endParaRPr lang="en" sz="2400" b="1" dirty="0">
              <a:solidFill>
                <a:schemeClr val="lt2"/>
              </a:solidFill>
            </a:endParaRPr>
          </a:p>
          <a:p>
            <a:pPr marL="171450" indent="-171450">
              <a:lnSpc>
                <a:spcPct val="150000"/>
              </a:lnSpc>
            </a:pPr>
            <a:r>
              <a:rPr lang="zh-Hans" altLang="en-US" sz="2400" dirty="0"/>
              <a:t>纯开源</a:t>
            </a:r>
            <a:r>
              <a:rPr lang="en-US" altLang="zh-Hans" sz="2400" dirty="0"/>
              <a:t>K8S</a:t>
            </a:r>
            <a:r>
              <a:rPr lang="zh-Hans" altLang="en-US" sz="2400" dirty="0"/>
              <a:t>，随时升级</a:t>
            </a:r>
            <a:endParaRPr lang="en-US" altLang="zh-Hans" sz="2400" dirty="0"/>
          </a:p>
          <a:p>
            <a:pPr marL="171450" indent="-171450">
              <a:lnSpc>
                <a:spcPct val="150000"/>
              </a:lnSpc>
            </a:pPr>
            <a:r>
              <a:rPr lang="zh-Hans" altLang="en-US" sz="2400" dirty="0"/>
              <a:t>原生</a:t>
            </a:r>
            <a:r>
              <a:rPr lang="en-US" altLang="zh-Hans" sz="2400" dirty="0"/>
              <a:t>K8S</a:t>
            </a:r>
            <a:r>
              <a:rPr lang="en-US" sz="2400" dirty="0"/>
              <a:t>社区和生态</a:t>
            </a:r>
            <a:r>
              <a:rPr lang="zh-Hans" altLang="en-US" sz="2400" dirty="0"/>
              <a:t>的支持</a:t>
            </a:r>
            <a:endParaRPr lang="en-US" sz="2400" dirty="0"/>
          </a:p>
          <a:p>
            <a:pPr marL="171450" indent="-171450">
              <a:lnSpc>
                <a:spcPct val="150000"/>
              </a:lnSpc>
            </a:pPr>
            <a:r>
              <a:rPr lang="zh-Hans" altLang="en-US" sz="2400" dirty="0"/>
              <a:t>与</a:t>
            </a:r>
            <a:r>
              <a:rPr lang="en-US" altLang="zh-Hans" sz="2400" dirty="0"/>
              <a:t>K8S</a:t>
            </a:r>
            <a:r>
              <a:rPr lang="en-US" sz="2400" dirty="0"/>
              <a:t>松耦合</a:t>
            </a:r>
          </a:p>
          <a:p>
            <a:pPr marL="171450" indent="-171450">
              <a:lnSpc>
                <a:spcPct val="150000"/>
              </a:lnSpc>
            </a:pPr>
            <a:r>
              <a:rPr lang="zh-Hans" altLang="en-US" sz="2400" dirty="0"/>
              <a:t>与其他组件</a:t>
            </a:r>
            <a:r>
              <a:rPr lang="en-US" sz="2400" dirty="0" err="1"/>
              <a:t>松耦合</a:t>
            </a:r>
            <a:r>
              <a:rPr lang="zh-Hans" altLang="en-US" sz="2400" dirty="0"/>
              <a:t>（</a:t>
            </a:r>
            <a:r>
              <a:rPr lang="en-US" sz="2400" dirty="0"/>
              <a:t>VMWare</a:t>
            </a:r>
            <a:r>
              <a:rPr lang="zh-Hans" altLang="en-US" sz="2400" dirty="0"/>
              <a:t>，</a:t>
            </a:r>
            <a:r>
              <a:rPr lang="en-US" altLang="zh-Hans" sz="2400" dirty="0"/>
              <a:t>Pivotal</a:t>
            </a:r>
            <a:r>
              <a:rPr lang="zh-Hans" altLang="en-US" sz="2400" dirty="0"/>
              <a:t>）</a:t>
            </a:r>
            <a:endParaRPr lang="en-US" sz="2400" dirty="0"/>
          </a:p>
        </p:txBody>
      </p:sp>
      <p:sp>
        <p:nvSpPr>
          <p:cNvPr id="7" name="Shape 254">
            <a:extLst>
              <a:ext uri="{FF2B5EF4-FFF2-40B4-BE49-F238E27FC236}">
                <a16:creationId xmlns:a16="http://schemas.microsoft.com/office/drawing/2014/main" id="{6D0C5AD2-FB2C-8945-A21C-96FD0FE0A93E}"/>
              </a:ext>
            </a:extLst>
          </p:cNvPr>
          <p:cNvSpPr txBox="1">
            <a:spLocks/>
          </p:cNvSpPr>
          <p:nvPr/>
        </p:nvSpPr>
        <p:spPr>
          <a:xfrm>
            <a:off x="4304575" y="900400"/>
            <a:ext cx="4557525" cy="357725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1600" b="1" dirty="0" err="1">
                <a:solidFill>
                  <a:schemeClr val="lt2"/>
                </a:solidFill>
              </a:rPr>
              <a:t>OpenShift</a:t>
            </a:r>
            <a:endParaRPr lang="en" sz="1400" b="1" dirty="0">
              <a:solidFill>
                <a:schemeClr val="lt2"/>
              </a:solidFill>
            </a:endParaRPr>
          </a:p>
          <a:p>
            <a:pPr marL="171450" indent="-171450"/>
            <a:r>
              <a:rPr lang="zh-Hans" altLang="en-US" sz="1200" dirty="0"/>
              <a:t>非原生</a:t>
            </a:r>
            <a:endParaRPr lang="en-US" sz="1200" dirty="0"/>
          </a:p>
          <a:p>
            <a:pPr marL="685800" lvl="1" indent="-171450"/>
            <a:r>
              <a:rPr lang="en-US" sz="900" dirty="0"/>
              <a:t>OpenShift是K8s的分支和定制，做了大量的定制，包括安全性和各种集成</a:t>
            </a:r>
          </a:p>
          <a:p>
            <a:pPr marL="171450" indent="-171450"/>
            <a:r>
              <a:rPr lang="zh-Hans" altLang="en-US" sz="1200" dirty="0"/>
              <a:t>升级难</a:t>
            </a:r>
            <a:endParaRPr lang="en-US" altLang="zh-Hans" sz="1200" dirty="0"/>
          </a:p>
          <a:p>
            <a:pPr marL="685800" lvl="1" indent="-171450"/>
            <a:r>
              <a:rPr lang="en-US" sz="900" dirty="0"/>
              <a:t>OpenShift无法及时升级K8s，需要OpenShift把最新的K8s集成到OpenShift中去，这样导致OpenShift往往会比K8s晚一个大版本。</a:t>
            </a:r>
          </a:p>
          <a:p>
            <a:pPr marL="171450" indent="-171450"/>
            <a:r>
              <a:rPr lang="zh-Hans" altLang="en-US" sz="1200" dirty="0"/>
              <a:t>生态弱</a:t>
            </a:r>
            <a:endParaRPr lang="en-US" altLang="zh-Hans" sz="1200" dirty="0"/>
          </a:p>
          <a:p>
            <a:pPr marL="685800" lvl="1" indent="-171450"/>
            <a:r>
              <a:rPr lang="en-US" sz="900" dirty="0"/>
              <a:t>OpenShift有自己的开源社区和生态，提供自己模块的API，其生态远远无法和K8s的生态相比</a:t>
            </a:r>
          </a:p>
          <a:p>
            <a:pPr marL="171450" indent="-171450"/>
            <a:r>
              <a:rPr lang="zh-Hans" altLang="en-US" sz="1200" dirty="0"/>
              <a:t>定制功能无效</a:t>
            </a:r>
            <a:endParaRPr lang="en-US" altLang="zh-Hans" sz="1200" dirty="0"/>
          </a:p>
          <a:p>
            <a:pPr marL="685800" lvl="1" indent="-171450"/>
            <a:r>
              <a:rPr lang="en-US" sz="900" dirty="0"/>
              <a:t>OpenShift对K8s的有些定制被证明是无效的，因为在后续的K8s版本中就提供了，比如Web Console。比如监控K8s是prometheus，而OS是Hawkular</a:t>
            </a:r>
          </a:p>
          <a:p>
            <a:pPr marL="171450" indent="-171450"/>
            <a:r>
              <a:rPr lang="zh-Hans" altLang="en-US" sz="1200" dirty="0"/>
              <a:t>无法享受更大的生态圈支持</a:t>
            </a:r>
            <a:endParaRPr lang="en-US" altLang="zh-Hans" sz="1200" dirty="0"/>
          </a:p>
          <a:p>
            <a:pPr marL="685800" lvl="1" indent="-171450"/>
            <a:r>
              <a:rPr lang="en-US" sz="900" dirty="0"/>
              <a:t>OS是把K8s深度耦合在里面，而且用自己的布局替代K8s部件，和K8s的生态越来越远，比如用OS对K8s的定制包括：用户权限、项目管理、CICD、监控、日志、存储、网络SDN、WebConsole、应用模板</a:t>
            </a:r>
          </a:p>
          <a:p>
            <a:pPr marL="171450" indent="-171450"/>
            <a:r>
              <a:rPr lang="zh-Hans" altLang="en-US" sz="1200" dirty="0"/>
              <a:t>发展慢</a:t>
            </a:r>
            <a:endParaRPr lang="en-US" sz="1200" dirty="0"/>
          </a:p>
          <a:p>
            <a:pPr marL="685800" lvl="1" indent="-171450"/>
            <a:r>
              <a:rPr lang="en-US" sz="900" dirty="0"/>
              <a:t>Openshift是一个紧耦合架构，对K8s做了大量定制，再集成了大量的功能模块。要跟上生态的发展有困难。</a:t>
            </a:r>
          </a:p>
        </p:txBody>
      </p:sp>
    </p:spTree>
    <p:extLst>
      <p:ext uri="{BB962C8B-B14F-4D97-AF65-F5344CB8AC3E}">
        <p14:creationId xmlns:p14="http://schemas.microsoft.com/office/powerpoint/2010/main" val="54178630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736719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—</a:t>
            </a:r>
            <a:r>
              <a:rPr lang="en-US" dirty="0"/>
              <a:t>Kubernetes</a:t>
            </a:r>
            <a:r>
              <a:rPr lang="zh-Hans" altLang="en-US" dirty="0"/>
              <a:t>带来的好处</a:t>
            </a:r>
            <a:r>
              <a:rPr lang="ja-JP" altLang="en-US"/>
              <a:t> </a:t>
            </a:r>
          </a:p>
        </p:txBody>
      </p:sp>
      <p:sp>
        <p:nvSpPr>
          <p:cNvPr id="7" name="Shape 5184">
            <a:extLst>
              <a:ext uri="{FF2B5EF4-FFF2-40B4-BE49-F238E27FC236}">
                <a16:creationId xmlns:a16="http://schemas.microsoft.com/office/drawing/2014/main" id="{4DF76F56-B92B-6047-8051-C58A4EFBCCF9}"/>
              </a:ext>
            </a:extLst>
          </p:cNvPr>
          <p:cNvSpPr txBox="1"/>
          <p:nvPr/>
        </p:nvSpPr>
        <p:spPr>
          <a:xfrm>
            <a:off x="200624" y="1561943"/>
            <a:ext cx="4889239" cy="116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buClrTx/>
              <a:buFontTx/>
              <a:buNone/>
            </a:pPr>
            <a:r>
              <a:rPr lang="en" sz="2000" dirty="0"/>
              <a:t>“</a:t>
            </a:r>
            <a:r>
              <a:rPr lang="zh-CN" altLang="en-US" sz="2000" dirty="0"/>
              <a:t>给我运行容器</a:t>
            </a:r>
            <a:r>
              <a:rPr lang="en" sz="2000" dirty="0"/>
              <a:t>. </a:t>
            </a:r>
            <a:r>
              <a:rPr lang="zh-CN" altLang="en-US" sz="2000" dirty="0"/>
              <a:t>我会提供和管理容器镜像、配置端口绑定、路由和依赖性</a:t>
            </a:r>
            <a:r>
              <a:rPr lang="en" sz="2000" dirty="0"/>
              <a:t>”</a:t>
            </a:r>
          </a:p>
        </p:txBody>
      </p:sp>
      <p:sp>
        <p:nvSpPr>
          <p:cNvPr id="8" name="Shape 5185">
            <a:extLst>
              <a:ext uri="{FF2B5EF4-FFF2-40B4-BE49-F238E27FC236}">
                <a16:creationId xmlns:a16="http://schemas.microsoft.com/office/drawing/2014/main" id="{3720296B-E092-7540-B780-D7B195E8B9DA}"/>
              </a:ext>
            </a:extLst>
          </p:cNvPr>
          <p:cNvSpPr txBox="1"/>
          <p:nvPr/>
        </p:nvSpPr>
        <p:spPr>
          <a:xfrm>
            <a:off x="5036457" y="1177052"/>
            <a:ext cx="3483429" cy="293774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575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开发者</a:t>
            </a:r>
            <a:r>
              <a:rPr lang="zh-Hans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负责</a:t>
            </a: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构建容器</a:t>
            </a:r>
            <a:endParaRPr sz="2400" b="1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更高的灵活性</a:t>
            </a:r>
            <a:endParaRPr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更多的定制性</a:t>
            </a:r>
            <a:endParaRPr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更多的控制</a:t>
            </a:r>
            <a:endParaRPr lang="en" sz="24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Shape 5186">
            <a:extLst>
              <a:ext uri="{FF2B5EF4-FFF2-40B4-BE49-F238E27FC236}">
                <a16:creationId xmlns:a16="http://schemas.microsoft.com/office/drawing/2014/main" id="{5090BEE4-7DD6-9240-AA44-9BFFB7846B6E}"/>
              </a:ext>
            </a:extLst>
          </p:cNvPr>
          <p:cNvSpPr txBox="1"/>
          <p:nvPr/>
        </p:nvSpPr>
        <p:spPr>
          <a:xfrm>
            <a:off x="1034677" y="2723243"/>
            <a:ext cx="3525934" cy="68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buClrTx/>
              <a:buFontTx/>
              <a:buNone/>
            </a:pPr>
            <a:r>
              <a:rPr lang="zh-CN" altLang="en-US" sz="1800" b="1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适合套装软件、多端口的服务应用、以及需要精细控制的应用</a:t>
            </a:r>
            <a:endParaRPr lang="en" sz="1800" b="1" dirty="0">
              <a:solidFill>
                <a:srgbClr val="00AE9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" name="Shape 5183">
            <a:extLst>
              <a:ext uri="{FF2B5EF4-FFF2-40B4-BE49-F238E27FC236}">
                <a16:creationId xmlns:a16="http://schemas.microsoft.com/office/drawing/2014/main" id="{38652A01-ACEF-7F4C-A949-3E1A5D6E72D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7829" y="325438"/>
            <a:ext cx="2045670" cy="5115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865745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FDECB4-57C8-484D-A282-929FB3B6192D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65977" y="1044231"/>
            <a:ext cx="7644226" cy="3590209"/>
          </a:xfrm>
          <a:prstGeom prst="rect">
            <a:avLst/>
          </a:prstGeom>
        </p:spPr>
      </p:pic>
      <p:pic>
        <p:nvPicPr>
          <p:cNvPr id="5" name="Shape 5183">
            <a:extLst>
              <a:ext uri="{FF2B5EF4-FFF2-40B4-BE49-F238E27FC236}">
                <a16:creationId xmlns:a16="http://schemas.microsoft.com/office/drawing/2014/main" id="{0EA8B05D-358E-7F45-95F4-371D4FDC8F5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5116" y="325438"/>
            <a:ext cx="1602172" cy="4189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803555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4221C8A-7737-F842-991E-F541DBD4AED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2236304" y="973751"/>
            <a:ext cx="4671391" cy="358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88759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D65D8E8-C6EF-B44B-B0A6-BD07CD0B085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1322356" y="1351721"/>
            <a:ext cx="6499287" cy="246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41949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59D445-6783-3F49-8B5E-08A4BEE61ED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892300" y="1515269"/>
            <a:ext cx="53594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00429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41EC70-7134-C040-A0BF-C9ABFDCD91B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56104" y="1061155"/>
            <a:ext cx="6276329" cy="289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85143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BCDA75-5E36-2D42-97C5-F409FFDC441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76703" y="1145822"/>
            <a:ext cx="5874669" cy="281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0453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Pivotal Introduction Hin">
  <a:themeElements>
    <a:clrScheme name="custom 19">
      <a:dk1>
        <a:srgbClr val="4D4D4D"/>
      </a:dk1>
      <a:lt1>
        <a:srgbClr val="FFFFFF"/>
      </a:lt1>
      <a:dk2>
        <a:srgbClr val="008881"/>
      </a:dk2>
      <a:lt2>
        <a:srgbClr val="000000"/>
      </a:lt2>
      <a:accent1>
        <a:srgbClr val="33928A"/>
      </a:accent1>
      <a:accent2>
        <a:srgbClr val="3EA7BC"/>
      </a:accent2>
      <a:accent3>
        <a:srgbClr val="F27C3A"/>
      </a:accent3>
      <a:accent4>
        <a:srgbClr val="AEBF2F"/>
      </a:accent4>
      <a:accent5>
        <a:srgbClr val="007CA2"/>
      </a:accent5>
      <a:accent6>
        <a:srgbClr val="705D8B"/>
      </a:accent6>
      <a:hlink>
        <a:srgbClr val="3EA7BC"/>
      </a:hlink>
      <a:folHlink>
        <a:srgbClr val="4D4D4D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2700">
          <a:solidFill>
            <a:schemeClr val="bg2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dirty="0" err="1" smtClean="0">
            <a:solidFill>
              <a:schemeClr val="bg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*Revised Palette">
      <a:dk1>
        <a:srgbClr val="000000"/>
      </a:dk1>
      <a:lt1>
        <a:srgbClr val="FFFFFF"/>
      </a:lt1>
      <a:dk2>
        <a:srgbClr val="3892D0"/>
      </a:dk2>
      <a:lt2>
        <a:srgbClr val="4D4D4D"/>
      </a:lt2>
      <a:accent1>
        <a:srgbClr val="3892D0"/>
      </a:accent1>
      <a:accent2>
        <a:srgbClr val="49A942"/>
      </a:accent2>
      <a:accent3>
        <a:srgbClr val="93C5FF"/>
      </a:accent3>
      <a:accent4>
        <a:srgbClr val="FFC425"/>
      </a:accent4>
      <a:accent5>
        <a:srgbClr val="E36F1E"/>
      </a:accent5>
      <a:accent6>
        <a:srgbClr val="B5121B"/>
      </a:accent6>
      <a:hlink>
        <a:srgbClr val="3892D0"/>
      </a:hlink>
      <a:folHlink>
        <a:srgbClr val="4D4D4D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*Revised Palette">
      <a:dk1>
        <a:srgbClr val="000000"/>
      </a:dk1>
      <a:lt1>
        <a:srgbClr val="FFFFFF"/>
      </a:lt1>
      <a:dk2>
        <a:srgbClr val="3892D0"/>
      </a:dk2>
      <a:lt2>
        <a:srgbClr val="4D4D4D"/>
      </a:lt2>
      <a:accent1>
        <a:srgbClr val="3892D0"/>
      </a:accent1>
      <a:accent2>
        <a:srgbClr val="49A942"/>
      </a:accent2>
      <a:accent3>
        <a:srgbClr val="93C5FF"/>
      </a:accent3>
      <a:accent4>
        <a:srgbClr val="FFC425"/>
      </a:accent4>
      <a:accent5>
        <a:srgbClr val="E36F1E"/>
      </a:accent5>
      <a:accent6>
        <a:srgbClr val="B5121B"/>
      </a:accent6>
      <a:hlink>
        <a:srgbClr val="3892D0"/>
      </a:hlink>
      <a:folHlink>
        <a:srgbClr val="4D4D4D"/>
      </a:folHlink>
    </a:clrScheme>
    <a:fontScheme name="Verdana-EMC New PPTX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Pivotal Introduction Hin.potx</Template>
  <TotalTime>19111</TotalTime>
  <Words>1146</Words>
  <Application>Microsoft Macintosh PowerPoint</Application>
  <PresentationFormat>On-screen Show (16:9)</PresentationFormat>
  <Paragraphs>168</Paragraphs>
  <Slides>22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MetaNormalLF-Roman</vt:lpstr>
      <vt:lpstr>Proxima Nova</vt:lpstr>
      <vt:lpstr>Arial</vt:lpstr>
      <vt:lpstr>Helvetica Neue</vt:lpstr>
      <vt:lpstr>Verdana</vt:lpstr>
      <vt:lpstr>Wingdings</vt:lpstr>
      <vt:lpstr>Pivotal Introduction Hin</vt:lpstr>
      <vt:lpstr>Pivotal Container Service</vt:lpstr>
      <vt:lpstr>Agenda</vt:lpstr>
      <vt:lpstr>运维之觞—Kubernetes带来的好处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应对之道</vt:lpstr>
      <vt:lpstr>横空出世--PKS简介    </vt:lpstr>
      <vt:lpstr>横空出世--PKS简介    </vt:lpstr>
      <vt:lpstr>横空出世--PKS简介    </vt:lpstr>
      <vt:lpstr>解决之道--PKS架构与特性</vt:lpstr>
      <vt:lpstr>解决之道--PKS架构与特性</vt:lpstr>
      <vt:lpstr>解决之道--PKS架构与特性</vt:lpstr>
      <vt:lpstr>货比三家--PKS竞品分析</vt:lpstr>
      <vt:lpstr>货比三家--PKS竞品分析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Lynn Nelson</dc:creator>
  <cp:lastModifiedBy>Happy</cp:lastModifiedBy>
  <cp:revision>434</cp:revision>
  <cp:lastPrinted>2015-10-08T09:35:08Z</cp:lastPrinted>
  <dcterms:created xsi:type="dcterms:W3CDTF">2014-02-20T22:14:29Z</dcterms:created>
  <dcterms:modified xsi:type="dcterms:W3CDTF">2018-05-27T09:17:16Z</dcterms:modified>
</cp:coreProperties>
</file>

<file path=docProps/thumbnail.jpeg>
</file>